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Montserrat"/>
      <p:regular r:id="rId36"/>
      <p:bold r:id="rId37"/>
      <p:italic r:id="rId38"/>
      <p:boldItalic r:id="rId39"/>
    </p:embeddedFont>
    <p:embeddedFont>
      <p:font typeface="Lato"/>
      <p:regular r:id="rId40"/>
      <p:bold r:id="rId41"/>
      <p:italic r:id="rId42"/>
      <p:boldItalic r:id="rId43"/>
    </p:embeddedFont>
    <p:embeddedFont>
      <p:font typeface="Average"/>
      <p:regular r:id="rId44"/>
    </p:embeddedFont>
    <p:embeddedFont>
      <p:font typeface="Roboto Mono"/>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regular.fntdata"/><Relationship Id="rId20" Type="http://schemas.openxmlformats.org/officeDocument/2006/relationships/slide" Target="slides/slide15.xml"/><Relationship Id="rId42" Type="http://schemas.openxmlformats.org/officeDocument/2006/relationships/font" Target="fonts/Lato-italic.fntdata"/><Relationship Id="rId41" Type="http://schemas.openxmlformats.org/officeDocument/2006/relationships/font" Target="fonts/Lato-bold.fntdata"/><Relationship Id="rId22" Type="http://schemas.openxmlformats.org/officeDocument/2006/relationships/slide" Target="slides/slide17.xml"/><Relationship Id="rId44" Type="http://schemas.openxmlformats.org/officeDocument/2006/relationships/font" Target="fonts/Average-regular.fntdata"/><Relationship Id="rId21" Type="http://schemas.openxmlformats.org/officeDocument/2006/relationships/slide" Target="slides/slide16.xml"/><Relationship Id="rId43" Type="http://schemas.openxmlformats.org/officeDocument/2006/relationships/font" Target="fonts/Lato-boldItalic.fntdata"/><Relationship Id="rId24" Type="http://schemas.openxmlformats.org/officeDocument/2006/relationships/slide" Target="slides/slide19.xml"/><Relationship Id="rId46" Type="http://schemas.openxmlformats.org/officeDocument/2006/relationships/font" Target="fonts/RobotoMono-bold.fntdata"/><Relationship Id="rId23" Type="http://schemas.openxmlformats.org/officeDocument/2006/relationships/slide" Target="slides/slide18.xml"/><Relationship Id="rId45" Type="http://schemas.openxmlformats.org/officeDocument/2006/relationships/font" Target="fonts/RobotoMon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schemas.openxmlformats.org/officeDocument/2006/relationships/font" Target="fonts/RobotoMono-boldItalic.fntdata"/><Relationship Id="rId25" Type="http://schemas.openxmlformats.org/officeDocument/2006/relationships/slide" Target="slides/slide20.xml"/><Relationship Id="rId47" Type="http://schemas.openxmlformats.org/officeDocument/2006/relationships/font" Target="fonts/RobotoMono-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Montserrat-bold.fntdata"/><Relationship Id="rId14" Type="http://schemas.openxmlformats.org/officeDocument/2006/relationships/slide" Target="slides/slide9.xml"/><Relationship Id="rId36" Type="http://schemas.openxmlformats.org/officeDocument/2006/relationships/font" Target="fonts/Montserrat-regular.fntdata"/><Relationship Id="rId17" Type="http://schemas.openxmlformats.org/officeDocument/2006/relationships/slide" Target="slides/slide12.xml"/><Relationship Id="rId39" Type="http://schemas.openxmlformats.org/officeDocument/2006/relationships/font" Target="fonts/Montserrat-boldItalic.fntdata"/><Relationship Id="rId16" Type="http://schemas.openxmlformats.org/officeDocument/2006/relationships/slide" Target="slides/slide11.xml"/><Relationship Id="rId38" Type="http://schemas.openxmlformats.org/officeDocument/2006/relationships/font" Target="fonts/Montserrat-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3472e7e35e7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3472e7e35e7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353740"/>
                </a:solidFill>
                <a:highlight>
                  <a:srgbClr val="FFFFFF"/>
                </a:highlight>
              </a:rPr>
              <a:t>Welcome to the data analysis and modeling section of our presentation. Here, we delve into key facets of the dataset used in our project.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3472e7e35e7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3472e7e35e7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353740"/>
                </a:solidFill>
                <a:highlight>
                  <a:srgbClr val="FFFFFF"/>
                </a:highlight>
              </a:rPr>
              <a:t>Our dataset consisted of approximately 39.7 million rows and included a total of 11 attributes.</a:t>
            </a:r>
            <a:endParaRPr sz="1200">
              <a:solidFill>
                <a:srgbClr val="353740"/>
              </a:solidFill>
              <a:highlight>
                <a:srgbClr val="FFFFFF"/>
              </a:highlight>
            </a:endParaRPr>
          </a:p>
          <a:p>
            <a:pPr indent="0" lvl="0" marL="0" rtl="0" algn="l">
              <a:spcBef>
                <a:spcPts val="0"/>
              </a:spcBef>
              <a:spcAft>
                <a:spcPts val="0"/>
              </a:spcAft>
              <a:buNone/>
            </a:pPr>
            <a:r>
              <a:t/>
            </a:r>
            <a:endParaRPr sz="1200">
              <a:solidFill>
                <a:srgbClr val="353740"/>
              </a:solidFill>
              <a:highlight>
                <a:srgbClr val="FFFFFF"/>
              </a:highlight>
            </a:endParaRPr>
          </a:p>
          <a:p>
            <a:pPr indent="0" lvl="0" marL="0" rtl="0" algn="l">
              <a:spcBef>
                <a:spcPts val="0"/>
              </a:spcBef>
              <a:spcAft>
                <a:spcPts val="0"/>
              </a:spcAft>
              <a:buNone/>
            </a:pPr>
            <a:r>
              <a:rPr lang="en-GB" sz="1200">
                <a:solidFill>
                  <a:srgbClr val="353740"/>
                </a:solidFill>
                <a:highlight>
                  <a:srgbClr val="FFFFFF"/>
                </a:highlight>
              </a:rPr>
              <a:t>Regarding data quality, the dataset was found to have negligible missing values and no duplicate entries, maintaining the integrity of our analyses.</a:t>
            </a:r>
            <a:endParaRPr sz="1200">
              <a:solidFill>
                <a:srgbClr val="353740"/>
              </a:solidFill>
              <a:highlight>
                <a:srgbClr val="FFFFFF"/>
              </a:highlight>
            </a:endParaRPr>
          </a:p>
          <a:p>
            <a:pPr indent="0" lvl="0" marL="0" rtl="0" algn="l">
              <a:spcBef>
                <a:spcPts val="0"/>
              </a:spcBef>
              <a:spcAft>
                <a:spcPts val="0"/>
              </a:spcAft>
              <a:buNone/>
            </a:pPr>
            <a:r>
              <a:t/>
            </a:r>
            <a:endParaRPr sz="1200">
              <a:solidFill>
                <a:srgbClr val="353740"/>
              </a:solidFill>
              <a:highlight>
                <a:srgbClr val="FFFFFF"/>
              </a:highlight>
            </a:endParaRPr>
          </a:p>
          <a:p>
            <a:pPr indent="0" lvl="0" marL="0" rtl="0" algn="l">
              <a:spcBef>
                <a:spcPts val="0"/>
              </a:spcBef>
              <a:spcAft>
                <a:spcPts val="0"/>
              </a:spcAft>
              <a:buNone/>
            </a:pPr>
            <a:r>
              <a:rPr lang="en-GB" sz="1200">
                <a:solidFill>
                  <a:srgbClr val="353740"/>
                </a:solidFill>
                <a:highlight>
                  <a:srgbClr val="FFFFFF"/>
                </a:highlight>
              </a:rPr>
              <a:t>Descriptive statistics indicated a wide spread in data values, which alerted us to the presence of outliers and potentially unrealistic values that could skew our analyses.</a:t>
            </a:r>
            <a:endParaRPr sz="1200">
              <a:solidFill>
                <a:srgbClr val="353740"/>
              </a:solidFill>
              <a:highlight>
                <a:srgbClr val="FFFFFF"/>
              </a:high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3472e7e35e7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3472e7e35e7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353740"/>
                </a:solidFill>
                <a:highlight>
                  <a:srgbClr val="FFFFFF"/>
                </a:highlight>
              </a:rPr>
              <a:t>We identified significant anomalies, such as extreme temperature readings likely caused by sensor malfunctions and implausibly high wind speeds. Negative power output readings, which are physically impossible, were also noted.</a:t>
            </a:r>
            <a:endParaRPr sz="1200">
              <a:solidFill>
                <a:srgbClr val="353740"/>
              </a:solidFill>
              <a:highlight>
                <a:srgbClr val="FFFFFF"/>
              </a:highlight>
            </a:endParaRPr>
          </a:p>
          <a:p>
            <a:pPr indent="0" lvl="0" marL="0" rtl="0" algn="l">
              <a:spcBef>
                <a:spcPts val="0"/>
              </a:spcBef>
              <a:spcAft>
                <a:spcPts val="0"/>
              </a:spcAft>
              <a:buNone/>
            </a:pPr>
            <a:r>
              <a:t/>
            </a:r>
            <a:endParaRPr sz="1200">
              <a:solidFill>
                <a:srgbClr val="353740"/>
              </a:solidFill>
              <a:highlight>
                <a:srgbClr val="FFFFFF"/>
              </a:highlight>
            </a:endParaRPr>
          </a:p>
          <a:p>
            <a:pPr indent="0" lvl="0" marL="0" rtl="0" algn="l">
              <a:spcBef>
                <a:spcPts val="0"/>
              </a:spcBef>
              <a:spcAft>
                <a:spcPts val="0"/>
              </a:spcAft>
              <a:buNone/>
            </a:pPr>
            <a:r>
              <a:rPr lang="en-GB" sz="1200">
                <a:solidFill>
                  <a:srgbClr val="353740"/>
                </a:solidFill>
                <a:highlight>
                  <a:srgbClr val="FFFFFF"/>
                </a:highlight>
              </a:rPr>
              <a:t>To address these issues, we implemented linear interpolation to estimate missing values and capped extreme outlier values within realistic constraints for attributes like temperature, wind speed, and power output.</a:t>
            </a:r>
            <a:endParaRPr sz="1200">
              <a:solidFill>
                <a:srgbClr val="353740"/>
              </a:solidFill>
              <a:highlight>
                <a:srgbClr val="FFFFFF"/>
              </a:highlight>
            </a:endParaRPr>
          </a:p>
          <a:p>
            <a:pPr indent="0" lvl="0" marL="0" rtl="0" algn="l">
              <a:spcBef>
                <a:spcPts val="0"/>
              </a:spcBef>
              <a:spcAft>
                <a:spcPts val="0"/>
              </a:spcAft>
              <a:buNone/>
            </a:pPr>
            <a:r>
              <a:t/>
            </a:r>
            <a:endParaRPr sz="1200">
              <a:solidFill>
                <a:srgbClr val="353740"/>
              </a:solidFill>
              <a:highlight>
                <a:srgbClr val="FFFFFF"/>
              </a:highlight>
            </a:endParaRPr>
          </a:p>
          <a:p>
            <a:pPr indent="0" lvl="0" marL="0" rtl="0" algn="l">
              <a:spcBef>
                <a:spcPts val="0"/>
              </a:spcBef>
              <a:spcAft>
                <a:spcPts val="0"/>
              </a:spcAft>
              <a:buNone/>
            </a:pPr>
            <a:r>
              <a:rPr lang="en-GB" sz="1200">
                <a:solidFill>
                  <a:srgbClr val="353740"/>
                </a:solidFill>
                <a:highlight>
                  <a:srgbClr val="FFFFFF"/>
                </a:highlight>
              </a:rPr>
              <a:t>We further refined the data by resampling it at one-second intervals, ensuring consistent time series data for accurate modeling.</a:t>
            </a:r>
            <a:endParaRPr sz="1200">
              <a:solidFill>
                <a:srgbClr val="353740"/>
              </a:solidFill>
              <a:highlight>
                <a:srgbClr val="FFFFFF"/>
              </a:highlight>
            </a:endParaRPr>
          </a:p>
          <a:p>
            <a:pPr indent="0" lvl="0" marL="0" rtl="0" algn="l">
              <a:spcBef>
                <a:spcPts val="0"/>
              </a:spcBef>
              <a:spcAft>
                <a:spcPts val="0"/>
              </a:spcAft>
              <a:buNone/>
            </a:pPr>
            <a:r>
              <a:t/>
            </a:r>
            <a:endParaRPr sz="1200">
              <a:solidFill>
                <a:srgbClr val="353740"/>
              </a:solidFill>
              <a:highlight>
                <a:srgbClr val="FFFFFF"/>
              </a:highlight>
            </a:endParaRPr>
          </a:p>
          <a:p>
            <a:pPr indent="0" lvl="0" marL="0" rtl="0" algn="l">
              <a:spcBef>
                <a:spcPts val="0"/>
              </a:spcBef>
              <a:spcAft>
                <a:spcPts val="0"/>
              </a:spcAft>
              <a:buNone/>
            </a:pPr>
            <a:r>
              <a:rPr lang="en-GB" sz="1200">
                <a:solidFill>
                  <a:srgbClr val="353740"/>
                </a:solidFill>
                <a:highlight>
                  <a:srgbClr val="FFFFFF"/>
                </a:highlight>
              </a:rPr>
              <a:t>These data preparation steps were foundational in ensuring that our subsequent modeling efforts were based on reliable, high-quality data.</a:t>
            </a:r>
            <a:endParaRPr sz="1200">
              <a:solidFill>
                <a:srgbClr val="353740"/>
              </a:solidFill>
              <a:highlight>
                <a:srgbClr val="FFFFFF"/>
              </a:high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472e7e35e7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3472e7e35e7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353740"/>
                </a:solidFill>
                <a:highlight>
                  <a:srgbClr val="FFFFFF"/>
                </a:highlight>
              </a:rPr>
              <a:t>We analyzed feature importance to refine our model.</a:t>
            </a:r>
            <a:endParaRPr sz="1200">
              <a:solidFill>
                <a:srgbClr val="353740"/>
              </a:solidFill>
              <a:highlight>
                <a:srgbClr val="FFFFFF"/>
              </a:highlight>
            </a:endParaRPr>
          </a:p>
          <a:p>
            <a:pPr indent="0" lvl="0" marL="0" rtl="0" algn="l">
              <a:spcBef>
                <a:spcPts val="0"/>
              </a:spcBef>
              <a:spcAft>
                <a:spcPts val="0"/>
              </a:spcAft>
              <a:buNone/>
            </a:pPr>
            <a:r>
              <a:t/>
            </a:r>
            <a:endParaRPr sz="1200">
              <a:solidFill>
                <a:srgbClr val="353740"/>
              </a:solidFill>
              <a:highlight>
                <a:srgbClr val="FFFFFF"/>
              </a:highlight>
            </a:endParaRPr>
          </a:p>
          <a:p>
            <a:pPr indent="0" lvl="0" marL="0" rtl="0" algn="l">
              <a:spcBef>
                <a:spcPts val="0"/>
              </a:spcBef>
              <a:spcAft>
                <a:spcPts val="0"/>
              </a:spcAft>
              <a:buNone/>
            </a:pPr>
            <a:r>
              <a:rPr lang="en-GB" sz="1200">
                <a:solidFill>
                  <a:srgbClr val="353740"/>
                </a:solidFill>
                <a:highlight>
                  <a:srgbClr val="FFFFFF"/>
                </a:highlight>
              </a:rPr>
              <a:t>Box plots assessed spread and detected outliers in key features like Rotor Speed and Generator Temperature, revealing central tendencies and variability.</a:t>
            </a:r>
            <a:endParaRPr sz="1200">
              <a:solidFill>
                <a:srgbClr val="353740"/>
              </a:solidFill>
              <a:highlight>
                <a:srgbClr val="FFFFFF"/>
              </a:highlight>
            </a:endParaRPr>
          </a:p>
          <a:p>
            <a:pPr indent="0" lvl="0" marL="0" rtl="0" algn="l">
              <a:spcBef>
                <a:spcPts val="0"/>
              </a:spcBef>
              <a:spcAft>
                <a:spcPts val="0"/>
              </a:spcAft>
              <a:buNone/>
            </a:pPr>
            <a:r>
              <a:t/>
            </a:r>
            <a:endParaRPr sz="1200">
              <a:solidFill>
                <a:srgbClr val="353740"/>
              </a:solidFill>
              <a:highlight>
                <a:srgbClr val="FFFFFF"/>
              </a:highlight>
            </a:endParaRPr>
          </a:p>
          <a:p>
            <a:pPr indent="0" lvl="0" marL="0" rtl="0" algn="l">
              <a:spcBef>
                <a:spcPts val="0"/>
              </a:spcBef>
              <a:spcAft>
                <a:spcPts val="0"/>
              </a:spcAft>
              <a:buNone/>
            </a:pPr>
            <a:r>
              <a:rPr lang="en-GB" sz="1200">
                <a:solidFill>
                  <a:srgbClr val="353740"/>
                </a:solidFill>
                <a:highlight>
                  <a:srgbClr val="FFFFFF"/>
                </a:highlight>
              </a:rPr>
              <a:t>Histograms highlighted data distribution, skewness, and concentrations, guiding necessary transformations.</a:t>
            </a:r>
            <a:endParaRPr sz="1200">
              <a:solidFill>
                <a:srgbClr val="353740"/>
              </a:solidFill>
              <a:highlight>
                <a:srgbClr val="FFFFFF"/>
              </a:highlight>
            </a:endParaRPr>
          </a:p>
          <a:p>
            <a:pPr indent="0" lvl="0" marL="0" rtl="0" algn="l">
              <a:spcBef>
                <a:spcPts val="0"/>
              </a:spcBef>
              <a:spcAft>
                <a:spcPts val="0"/>
              </a:spcAft>
              <a:buNone/>
            </a:pPr>
            <a:r>
              <a:t/>
            </a:r>
            <a:endParaRPr sz="1200">
              <a:solidFill>
                <a:srgbClr val="353740"/>
              </a:solidFill>
              <a:highlight>
                <a:srgbClr val="FFFFFF"/>
              </a:highlight>
            </a:endParaRPr>
          </a:p>
          <a:p>
            <a:pPr indent="0" lvl="0" marL="0" rtl="0" algn="l">
              <a:spcBef>
                <a:spcPts val="0"/>
              </a:spcBef>
              <a:spcAft>
                <a:spcPts val="0"/>
              </a:spcAft>
              <a:buNone/>
            </a:pPr>
            <a:r>
              <a:rPr lang="en-GB" sz="1200">
                <a:solidFill>
                  <a:srgbClr val="353740"/>
                </a:solidFill>
                <a:highlight>
                  <a:srgbClr val="FFFFFF"/>
                </a:highlight>
              </a:rPr>
              <a:t>A correlation heatmap uncovered key relationships such as the strong link between Power Output, Wind Speed and Rotor Speed, identifying influential features while also revealing potential multicollinearity.</a:t>
            </a:r>
            <a:endParaRPr sz="1200">
              <a:solidFill>
                <a:srgbClr val="353740"/>
              </a:solidFill>
              <a:highlight>
                <a:srgbClr val="FFFFFF"/>
              </a:highlight>
            </a:endParaRPr>
          </a:p>
          <a:p>
            <a:pPr indent="0" lvl="0" marL="0" rtl="0" algn="l">
              <a:spcBef>
                <a:spcPts val="0"/>
              </a:spcBef>
              <a:spcAft>
                <a:spcPts val="0"/>
              </a:spcAft>
              <a:buNone/>
            </a:pPr>
            <a:r>
              <a:t/>
            </a:r>
            <a:endParaRPr sz="1200">
              <a:solidFill>
                <a:srgbClr val="353740"/>
              </a:solidFill>
              <a:highlight>
                <a:srgbClr val="FFFFFF"/>
              </a:highlight>
            </a:endParaRPr>
          </a:p>
          <a:p>
            <a:pPr indent="0" lvl="0" marL="0" rtl="0" algn="l">
              <a:spcBef>
                <a:spcPts val="0"/>
              </a:spcBef>
              <a:spcAft>
                <a:spcPts val="0"/>
              </a:spcAft>
              <a:buNone/>
            </a:pPr>
            <a:r>
              <a:rPr lang="en-GB" sz="1200">
                <a:solidFill>
                  <a:srgbClr val="353740"/>
                </a:solidFill>
                <a:highlight>
                  <a:srgbClr val="FFFFFF"/>
                </a:highlight>
              </a:rPr>
              <a:t>Ultimately, we selected Rotor Speed, Generator Temperature, Wind Speed, Power Output, Max Wind Heute, and Pitch Degree based on variability and correlations while addressing multicollinearity to ensure model stability. </a:t>
            </a:r>
            <a:endParaRPr sz="1200">
              <a:solidFill>
                <a:srgbClr val="353740"/>
              </a:solidFill>
              <a:highlight>
                <a:srgbClr val="FFFFFF"/>
              </a:high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346f0d0de7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346f0d0de7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346f0d0de7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346f0d0de7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346f0d0de7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346f0d0de7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346f0d0de7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346f0d0de7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346f0d0de7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346f0d0de7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346f0d0de7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346f0d0de7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346f0d0de73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346f0d0de7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346f0d0de7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346f0d0de7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346f0d0de73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346f0d0de73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346f630887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346f630887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346f6308878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346f6308878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346f6308878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346f6308878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346f0d0de73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346f0d0de73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346f0d0de73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346f0d0de73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353740"/>
                </a:solidFill>
                <a:highlight>
                  <a:srgbClr val="FFFFFF"/>
                </a:highlight>
              </a:rPr>
              <a:t>One of the major challenges was handling the large dataset. At 3 GB and 40 million records, it necessitated significant computational resources. This required leveraging efficient data processing techniques and ensuring our systems could handle such a load to maintain performance.</a:t>
            </a:r>
            <a:endParaRPr sz="1200">
              <a:solidFill>
                <a:srgbClr val="353740"/>
              </a:solidFill>
              <a:highlight>
                <a:srgbClr val="FFFFFF"/>
              </a:highlight>
            </a:endParaRPr>
          </a:p>
          <a:p>
            <a:pPr indent="0" lvl="0" marL="0" rtl="0" algn="l">
              <a:spcBef>
                <a:spcPts val="0"/>
              </a:spcBef>
              <a:spcAft>
                <a:spcPts val="0"/>
              </a:spcAft>
              <a:buNone/>
            </a:pPr>
            <a:r>
              <a:t/>
            </a:r>
            <a:endParaRPr sz="1200">
              <a:solidFill>
                <a:srgbClr val="353740"/>
              </a:solidFill>
              <a:highlight>
                <a:srgbClr val="FFFFFF"/>
              </a:highlight>
            </a:endParaRPr>
          </a:p>
          <a:p>
            <a:pPr indent="0" lvl="0" marL="0" rtl="0" algn="l">
              <a:spcBef>
                <a:spcPts val="0"/>
              </a:spcBef>
              <a:spcAft>
                <a:spcPts val="0"/>
              </a:spcAft>
              <a:buNone/>
            </a:pPr>
            <a:r>
              <a:rPr lang="en-GB" sz="1200">
                <a:solidFill>
                  <a:srgbClr val="353740"/>
                </a:solidFill>
                <a:highlight>
                  <a:srgbClr val="FFFFFF"/>
                </a:highlight>
              </a:rPr>
              <a:t>The </a:t>
            </a:r>
            <a:r>
              <a:rPr lang="en-GB" sz="950">
                <a:solidFill>
                  <a:srgbClr val="353740"/>
                </a:solidFill>
                <a:latin typeface="Roboto Mono"/>
                <a:ea typeface="Roboto Mono"/>
                <a:cs typeface="Roboto Mono"/>
                <a:sym typeface="Roboto Mono"/>
              </a:rPr>
              <a:t>StatusAnlage</a:t>
            </a:r>
            <a:r>
              <a:rPr lang="en-GB" sz="1200">
                <a:solidFill>
                  <a:srgbClr val="353740"/>
                </a:solidFill>
                <a:highlight>
                  <a:srgbClr val="FFFFFF"/>
                </a:highlight>
              </a:rPr>
              <a:t> column presented complications due to our inability to decode turbine status codes. This lack of clarity affected our ability to derive specific insights from the data, emphasizing the challenge of working with incomplete or undocumented datasets.</a:t>
            </a:r>
            <a:endParaRPr sz="1200">
              <a:solidFill>
                <a:srgbClr val="353740"/>
              </a:solidFill>
              <a:highlight>
                <a:srgbClr val="FFFFFF"/>
              </a:highlight>
            </a:endParaRPr>
          </a:p>
          <a:p>
            <a:pPr indent="0" lvl="0" marL="0" rtl="0" algn="l">
              <a:spcBef>
                <a:spcPts val="0"/>
              </a:spcBef>
              <a:spcAft>
                <a:spcPts val="0"/>
              </a:spcAft>
              <a:buNone/>
            </a:pPr>
            <a:r>
              <a:t/>
            </a:r>
            <a:endParaRPr sz="1200">
              <a:solidFill>
                <a:srgbClr val="353740"/>
              </a:solidFill>
              <a:highlight>
                <a:srgbClr val="FFFFFF"/>
              </a:highlight>
            </a:endParaRPr>
          </a:p>
          <a:p>
            <a:pPr indent="0" lvl="0" marL="0" rtl="0" algn="l">
              <a:spcBef>
                <a:spcPts val="0"/>
              </a:spcBef>
              <a:spcAft>
                <a:spcPts val="0"/>
              </a:spcAft>
              <a:buNone/>
            </a:pPr>
            <a:r>
              <a:rPr lang="en-GB" sz="1200">
                <a:solidFill>
                  <a:srgbClr val="353740"/>
                </a:solidFill>
                <a:highlight>
                  <a:srgbClr val="FFFFFF"/>
                </a:highlight>
              </a:rPr>
              <a:t>Collaborating internationally brought about difficulties requiring additional effort to ensure that all team members were on the same page and that communication was both frequent and clear.</a:t>
            </a:r>
            <a:endParaRPr sz="1200">
              <a:solidFill>
                <a:srgbClr val="353740"/>
              </a:solidFill>
              <a:highlight>
                <a:srgbClr val="FFFFFF"/>
              </a:highlight>
            </a:endParaRPr>
          </a:p>
          <a:p>
            <a:pPr indent="0" lvl="0" marL="0" rtl="0" algn="l">
              <a:spcBef>
                <a:spcPts val="0"/>
              </a:spcBef>
              <a:spcAft>
                <a:spcPts val="0"/>
              </a:spcAft>
              <a:buNone/>
            </a:pPr>
            <a:r>
              <a:t/>
            </a:r>
            <a:endParaRPr sz="1200">
              <a:solidFill>
                <a:srgbClr val="353740"/>
              </a:solidFill>
              <a:highlight>
                <a:srgbClr val="FFFFFF"/>
              </a:highlight>
            </a:endParaRPr>
          </a:p>
          <a:p>
            <a:pPr indent="0" lvl="0" marL="0" rtl="0" algn="l">
              <a:spcBef>
                <a:spcPts val="0"/>
              </a:spcBef>
              <a:spcAft>
                <a:spcPts val="0"/>
              </a:spcAft>
              <a:buNone/>
            </a:pPr>
            <a:r>
              <a:rPr lang="en-GB" sz="1200">
                <a:solidFill>
                  <a:srgbClr val="353740"/>
                </a:solidFill>
                <a:highlight>
                  <a:srgbClr val="FFFFFF"/>
                </a:highlight>
              </a:rPr>
              <a:t>Balancing this project with other coursework was challenging. It called for meticulous scheduling and prioritization to ensure that we met all of our academic and project deadlines.</a:t>
            </a:r>
            <a:endParaRPr sz="1200">
              <a:solidFill>
                <a:srgbClr val="353740"/>
              </a:solidFill>
              <a:highlight>
                <a:srgbClr val="FFFFFF"/>
              </a:highlight>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346f0d0de73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346f0d0de73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353740"/>
                </a:solidFill>
                <a:highlight>
                  <a:srgbClr val="FFFFFF"/>
                </a:highlight>
              </a:rPr>
              <a:t>Through this experience, we learned the importance of proactive resource planning. Ensuring that we had the right tools and systems in place was critical to processing our large datasets efficiently.</a:t>
            </a:r>
            <a:endParaRPr sz="1200">
              <a:solidFill>
                <a:srgbClr val="353740"/>
              </a:solidFill>
              <a:highlight>
                <a:srgbClr val="FFFFFF"/>
              </a:highlight>
            </a:endParaRPr>
          </a:p>
          <a:p>
            <a:pPr indent="0" lvl="0" marL="0" rtl="0" algn="l">
              <a:spcBef>
                <a:spcPts val="0"/>
              </a:spcBef>
              <a:spcAft>
                <a:spcPts val="0"/>
              </a:spcAft>
              <a:buNone/>
            </a:pPr>
            <a:r>
              <a:t/>
            </a:r>
            <a:endParaRPr sz="1200">
              <a:solidFill>
                <a:srgbClr val="353740"/>
              </a:solidFill>
              <a:highlight>
                <a:srgbClr val="FFFFFF"/>
              </a:highlight>
            </a:endParaRPr>
          </a:p>
          <a:p>
            <a:pPr indent="0" lvl="0" marL="0" rtl="0" algn="l">
              <a:spcBef>
                <a:spcPts val="0"/>
              </a:spcBef>
              <a:spcAft>
                <a:spcPts val="0"/>
              </a:spcAft>
              <a:buNone/>
            </a:pPr>
            <a:r>
              <a:rPr lang="en-GB" sz="1200">
                <a:solidFill>
                  <a:srgbClr val="353740"/>
                </a:solidFill>
                <a:highlight>
                  <a:srgbClr val="FFFFFF"/>
                </a:highlight>
              </a:rPr>
              <a:t>This project highlighted the necessity of addressing data preparation early on. Understanding full data context is crucial for effective analysis, and decoding issues like those with the </a:t>
            </a:r>
            <a:r>
              <a:rPr lang="en-GB" sz="950">
                <a:solidFill>
                  <a:srgbClr val="353740"/>
                </a:solidFill>
                <a:latin typeface="Roboto Mono"/>
                <a:ea typeface="Roboto Mono"/>
                <a:cs typeface="Roboto Mono"/>
                <a:sym typeface="Roboto Mono"/>
              </a:rPr>
              <a:t>StatusAnlage</a:t>
            </a:r>
            <a:r>
              <a:rPr lang="en-GB" sz="1200">
                <a:solidFill>
                  <a:srgbClr val="353740"/>
                </a:solidFill>
                <a:highlight>
                  <a:srgbClr val="FFFFFF"/>
                </a:highlight>
              </a:rPr>
              <a:t> column must be planned for in the project timeline.</a:t>
            </a:r>
            <a:endParaRPr sz="1200">
              <a:solidFill>
                <a:srgbClr val="353740"/>
              </a:solidFill>
              <a:highlight>
                <a:srgbClr val="FFFFFF"/>
              </a:highlight>
            </a:endParaRPr>
          </a:p>
          <a:p>
            <a:pPr indent="0" lvl="0" marL="0" rtl="0" algn="l">
              <a:spcBef>
                <a:spcPts val="0"/>
              </a:spcBef>
              <a:spcAft>
                <a:spcPts val="0"/>
              </a:spcAft>
              <a:buNone/>
            </a:pPr>
            <a:r>
              <a:t/>
            </a:r>
            <a:endParaRPr sz="1200">
              <a:solidFill>
                <a:srgbClr val="353740"/>
              </a:solidFill>
              <a:highlight>
                <a:srgbClr val="FFFFFF"/>
              </a:highlight>
            </a:endParaRPr>
          </a:p>
          <a:p>
            <a:pPr indent="0" lvl="0" marL="0" rtl="0" algn="l">
              <a:spcBef>
                <a:spcPts val="0"/>
              </a:spcBef>
              <a:spcAft>
                <a:spcPts val="0"/>
              </a:spcAft>
              <a:buNone/>
            </a:pPr>
            <a:r>
              <a:rPr lang="en-GB" sz="1200">
                <a:solidFill>
                  <a:srgbClr val="353740"/>
                </a:solidFill>
                <a:highlight>
                  <a:srgbClr val="FFFFFF"/>
                </a:highlight>
              </a:rPr>
              <a:t>Working across international boundaries underscored the significance of clear and consistent communication. Using collaborative tools and establishing regular check-ins helped us navigate the complexities of remote teamwork.</a:t>
            </a:r>
            <a:endParaRPr sz="1200">
              <a:solidFill>
                <a:srgbClr val="353740"/>
              </a:solidFill>
              <a:highlight>
                <a:srgbClr val="FFFFFF"/>
              </a:highlight>
            </a:endParaRPr>
          </a:p>
          <a:p>
            <a:pPr indent="0" lvl="0" marL="0" rtl="0" algn="l">
              <a:spcBef>
                <a:spcPts val="0"/>
              </a:spcBef>
              <a:spcAft>
                <a:spcPts val="0"/>
              </a:spcAft>
              <a:buNone/>
            </a:pPr>
            <a:r>
              <a:t/>
            </a:r>
            <a:endParaRPr sz="1200">
              <a:solidFill>
                <a:srgbClr val="353740"/>
              </a:solidFill>
              <a:highlight>
                <a:srgbClr val="FFFFFF"/>
              </a:highlight>
            </a:endParaRPr>
          </a:p>
          <a:p>
            <a:pPr indent="0" lvl="0" marL="0" rtl="0" algn="l">
              <a:spcBef>
                <a:spcPts val="0"/>
              </a:spcBef>
              <a:spcAft>
                <a:spcPts val="0"/>
              </a:spcAft>
              <a:buNone/>
            </a:pPr>
            <a:r>
              <a:rPr lang="en-GB" sz="1200">
                <a:solidFill>
                  <a:srgbClr val="353740"/>
                </a:solidFill>
                <a:highlight>
                  <a:srgbClr val="FFFFFF"/>
                </a:highlight>
              </a:rPr>
              <a:t>Lastly, we appreciated the need for strong prioritization skills. Managing different obligations required clear goal-setting and time allocation, ensuring that both academic and project objectives were met successfully.</a:t>
            </a:r>
            <a:endParaRPr sz="1200">
              <a:solidFill>
                <a:srgbClr val="353740"/>
              </a:solidFill>
              <a:highlight>
                <a:srgbClr val="FFFFFF"/>
              </a:highlight>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347942a386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347942a386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353740"/>
                </a:solidFill>
                <a:highlight>
                  <a:srgbClr val="FFFFFF"/>
                </a:highlight>
              </a:rPr>
              <a:t>Purpose: This project aims to transition from a generic energy output prediction to a robust anomaly detection system focusing on advancing maintenance strategies through predictive insights.</a:t>
            </a:r>
            <a:endParaRPr sz="1200">
              <a:solidFill>
                <a:srgbClr val="353740"/>
              </a:solidFill>
              <a:highlight>
                <a:srgbClr val="FFFFFF"/>
              </a:highlight>
            </a:endParaRPr>
          </a:p>
          <a:p>
            <a:pPr indent="0" lvl="0" marL="0" rtl="0" algn="l">
              <a:spcBef>
                <a:spcPts val="0"/>
              </a:spcBef>
              <a:spcAft>
                <a:spcPts val="0"/>
              </a:spcAft>
              <a:buNone/>
            </a:pPr>
            <a:r>
              <a:t/>
            </a:r>
            <a:endParaRPr sz="1200">
              <a:solidFill>
                <a:srgbClr val="353740"/>
              </a:solidFill>
              <a:highlight>
                <a:srgbClr val="FFFFFF"/>
              </a:highlight>
            </a:endParaRPr>
          </a:p>
          <a:p>
            <a:pPr indent="0" lvl="0" marL="0" rtl="0" algn="l">
              <a:spcBef>
                <a:spcPts val="0"/>
              </a:spcBef>
              <a:spcAft>
                <a:spcPts val="0"/>
              </a:spcAft>
              <a:buNone/>
            </a:pPr>
            <a:r>
              <a:rPr lang="en-GB" sz="1200">
                <a:solidFill>
                  <a:srgbClr val="353740"/>
                </a:solidFill>
                <a:highlight>
                  <a:srgbClr val="FFFFFF"/>
                </a:highlight>
              </a:rPr>
              <a:t>Business Impact: Implementing this system is expected to significantly cut down operational downtimes and maintenance expenditures by enhancing predictive maintenance operations. This will directly contribute to increased profitability and risk mitigation by preventing unexpected turbine failures.</a:t>
            </a:r>
            <a:endParaRPr sz="1200">
              <a:solidFill>
                <a:srgbClr val="353740"/>
              </a:solidFill>
              <a:highlight>
                <a:srgbClr val="FFFFFF"/>
              </a:highlight>
            </a:endParaRPr>
          </a:p>
          <a:p>
            <a:pPr indent="0" lvl="0" marL="0" rtl="0" algn="l">
              <a:spcBef>
                <a:spcPts val="0"/>
              </a:spcBef>
              <a:spcAft>
                <a:spcPts val="0"/>
              </a:spcAft>
              <a:buNone/>
            </a:pPr>
            <a:r>
              <a:t/>
            </a:r>
            <a:endParaRPr sz="1200">
              <a:solidFill>
                <a:srgbClr val="353740"/>
              </a:solidFill>
              <a:highlight>
                <a:srgbClr val="FFFFFF"/>
              </a:highlight>
            </a:endParaRPr>
          </a:p>
          <a:p>
            <a:pPr indent="0" lvl="0" marL="0" rtl="0" algn="l">
              <a:spcBef>
                <a:spcPts val="0"/>
              </a:spcBef>
              <a:spcAft>
                <a:spcPts val="0"/>
              </a:spcAft>
              <a:buNone/>
            </a:pPr>
            <a:r>
              <a:rPr lang="en-GB" sz="1200">
                <a:solidFill>
                  <a:srgbClr val="353740"/>
                </a:solidFill>
                <a:highlight>
                  <a:srgbClr val="FFFFFF"/>
                </a:highlight>
              </a:rPr>
              <a:t>Agenda: We will start with an overview of the original project, followed by discussing the updates made to integrate anomaly detection capabilities. Key project methodologies and data mining techniques will be covered.</a:t>
            </a:r>
            <a:endParaRPr sz="1200">
              <a:solidFill>
                <a:srgbClr val="353740"/>
              </a:solidFill>
              <a:highlight>
                <a:srgbClr val="FFFFFF"/>
              </a:highlight>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346f0d0de73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346f0d0de73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3472e7e35e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3472e7e35e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46f0d0de73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46f0d0de73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353740"/>
                </a:solidFill>
                <a:highlight>
                  <a:schemeClr val="lt1"/>
                </a:highlight>
              </a:rPr>
              <a:t>The original project aimed to develop machine learning models capable of predicting wind turbine failures. To achieve this, the ‘ReneWind’ dataset was employed, containing comprehensive operational data from wind turbines, such as sensor readings and maintenance logs</a:t>
            </a:r>
            <a:endParaRPr sz="1200">
              <a:solidFill>
                <a:srgbClr val="353740"/>
              </a:solidFill>
              <a:highlight>
                <a:schemeClr val="lt1"/>
              </a:highlight>
            </a:endParaRPr>
          </a:p>
          <a:p>
            <a:pPr indent="0" lvl="0" marL="0" rtl="0" algn="l">
              <a:lnSpc>
                <a:spcPct val="115000"/>
              </a:lnSpc>
              <a:spcBef>
                <a:spcPts val="1200"/>
              </a:spcBef>
              <a:spcAft>
                <a:spcPts val="1200"/>
              </a:spcAft>
              <a:buNone/>
            </a:pPr>
            <a:r>
              <a:rPr lang="en-GB" sz="1200">
                <a:solidFill>
                  <a:srgbClr val="353740"/>
                </a:solidFill>
                <a:highlight>
                  <a:schemeClr val="lt1"/>
                </a:highlight>
              </a:rPr>
              <a:t>For model development, various machine learning algorithms were imple</a:t>
            </a:r>
            <a:r>
              <a:rPr lang="en-GB" sz="1200">
                <a:solidFill>
                  <a:srgbClr val="353740"/>
                </a:solidFill>
                <a:highlight>
                  <a:schemeClr val="lt1"/>
                </a:highlight>
              </a:rPr>
              <a:t>m</a:t>
            </a:r>
            <a:r>
              <a:rPr lang="en-GB" sz="1200">
                <a:solidFill>
                  <a:srgbClr val="353740"/>
                </a:solidFill>
                <a:highlight>
                  <a:schemeClr val="lt1"/>
                </a:highlight>
              </a:rPr>
              <a:t>ented and compared. Each model was evaluated using metrics such as accuracy, precision, recall, and F1-score to identify the most effective approach for predicting turbine failures.</a:t>
            </a:r>
            <a:endParaRPr sz="1200">
              <a:solidFill>
                <a:srgbClr val="353740"/>
              </a:solidFill>
              <a:highlight>
                <a:schemeClr val="lt1"/>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346f0d0de73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346f0d0de73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3472e7e35e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3472e7e35e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353740"/>
                </a:solidFill>
                <a:highlight>
                  <a:srgbClr val="FFFFFF"/>
                </a:highlight>
              </a:rPr>
              <a:t>In this project, we pivot from merely predicting energy outputs to developing an anomaly detection system. Our objectives include reducing operational downtime and improving predictive maintenance strategies. Key improvements over the original setup involve utilizing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472e7e35e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3472e7e35e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353740"/>
                </a:solidFill>
                <a:highlight>
                  <a:srgbClr val="FFFFFF"/>
                </a:highlight>
              </a:rPr>
              <a:t>Our data-mining goals revolve around cleaning and pre-processing sensor data, followed by developing robust models.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3472e7e35e7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3472e7e35e7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GB" sz="1200">
                <a:solidFill>
                  <a:srgbClr val="353740"/>
                </a:solidFill>
                <a:highlight>
                  <a:srgbClr val="FFFFFF"/>
                </a:highlight>
              </a:rPr>
              <a:t>To set the stage for our data mining project, understanding the dataset is crucial. We use the SCADA dataset from the Aventa AV-7 wind turbine, available on Zenodo. It provides comprehensive 1Hz time-series data from January 2022 to July 2023.</a:t>
            </a:r>
            <a:endParaRPr sz="1200">
              <a:solidFill>
                <a:srgbClr val="353740"/>
              </a:solidFill>
              <a:highlight>
                <a:srgbClr val="FFFFFF"/>
              </a:highlight>
            </a:endParaRPr>
          </a:p>
          <a:p>
            <a:pPr indent="0" lvl="0" marL="0" rtl="0" algn="l">
              <a:lnSpc>
                <a:spcPct val="115000"/>
              </a:lnSpc>
              <a:spcBef>
                <a:spcPts val="1200"/>
              </a:spcBef>
              <a:spcAft>
                <a:spcPts val="0"/>
              </a:spcAft>
              <a:buNone/>
            </a:pPr>
            <a:r>
              <a:rPr lang="en-GB" sz="1200">
                <a:solidFill>
                  <a:srgbClr val="353740"/>
                </a:solidFill>
                <a:highlight>
                  <a:srgbClr val="FFFFFF"/>
                </a:highlight>
              </a:rPr>
              <a:t>The dataset contains nearly 40 million rows across 11 columns, with key features like Rotor Speed, Generator Speed, Generator Temperature, Wind Speed, and Power Output.</a:t>
            </a:r>
            <a:endParaRPr sz="1200">
              <a:solidFill>
                <a:srgbClr val="353740"/>
              </a:solidFill>
              <a:highlight>
                <a:srgbClr val="FFFFFF"/>
              </a:highlight>
            </a:endParaRPr>
          </a:p>
          <a:p>
            <a:pPr indent="0" lvl="0" marL="0" rtl="0" algn="l">
              <a:lnSpc>
                <a:spcPct val="115000"/>
              </a:lnSpc>
              <a:spcBef>
                <a:spcPts val="1200"/>
              </a:spcBef>
              <a:spcAft>
                <a:spcPts val="0"/>
              </a:spcAft>
              <a:buNone/>
            </a:pPr>
            <a:r>
              <a:rPr lang="en-GB" sz="1200">
                <a:solidFill>
                  <a:srgbClr val="353740"/>
                </a:solidFill>
                <a:highlight>
                  <a:srgbClr val="FFFFFF"/>
                </a:highlight>
              </a:rPr>
              <a:t>Metadata accompanies the dataset, detailing SCADA channels for measurement reliability and turbine specifications. This ensures a holistic view, supporting our objectives of anomaly detection and performance assessment.</a:t>
            </a:r>
            <a:endParaRPr sz="1200">
              <a:solidFill>
                <a:srgbClr val="353740"/>
              </a:solidFill>
              <a:highlight>
                <a:srgbClr val="FFFFFF"/>
              </a:highlight>
            </a:endParaRPr>
          </a:p>
          <a:p>
            <a:pPr indent="0" lvl="0" marL="0" rtl="0" algn="l">
              <a:lnSpc>
                <a:spcPct val="115000"/>
              </a:lnSpc>
              <a:spcBef>
                <a:spcPts val="1200"/>
              </a:spcBef>
              <a:spcAft>
                <a:spcPts val="1200"/>
              </a:spcAft>
              <a:buNone/>
            </a:pPr>
            <a:r>
              <a:rPr lang="en-GB" sz="1200">
                <a:solidFill>
                  <a:srgbClr val="353740"/>
                </a:solidFill>
                <a:highlight>
                  <a:srgbClr val="FFFFFF"/>
                </a:highlight>
              </a:rPr>
              <a:t>The dataset’s scale, structure, and quality provide a strong foundation for our project’s next phases.</a:t>
            </a:r>
            <a:endParaRPr sz="1200">
              <a:solidFill>
                <a:srgbClr val="353740"/>
              </a:solidFill>
              <a:highlight>
                <a:srgbClr val="FFFFFF"/>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4.xml"/><Relationship Id="rId5" Type="http://schemas.openxmlformats.org/officeDocument/2006/relationships/slide" Target="/ppt/slides/slide6.xml"/><Relationship Id="rId6" Type="http://schemas.openxmlformats.org/officeDocument/2006/relationships/slide" Target="/ppt/slides/slide10.xml"/><Relationship Id="rId7" Type="http://schemas.openxmlformats.org/officeDocument/2006/relationships/slide" Target="/ppt/slides/slide2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1.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236250" y="887325"/>
            <a:ext cx="5318400" cy="202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Anomaly Detection in Wind Turbine SCADA Data</a:t>
            </a:r>
            <a:endParaRPr/>
          </a:p>
        </p:txBody>
      </p:sp>
      <p:sp>
        <p:nvSpPr>
          <p:cNvPr id="229" name="Google Shape;229;p17"/>
          <p:cNvSpPr txBox="1"/>
          <p:nvPr>
            <p:ph idx="1" type="subTitle"/>
          </p:nvPr>
        </p:nvSpPr>
        <p:spPr>
          <a:xfrm>
            <a:off x="5092300" y="3431800"/>
            <a:ext cx="3470700" cy="396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GB"/>
              <a:t>King’s Graduate School, Monroe University</a:t>
            </a:r>
            <a:endParaRPr/>
          </a:p>
        </p:txBody>
      </p:sp>
      <p:sp>
        <p:nvSpPr>
          <p:cNvPr id="230" name="Google Shape;230;p17"/>
          <p:cNvSpPr txBox="1"/>
          <p:nvPr>
            <p:ph idx="1" type="subTitle"/>
          </p:nvPr>
        </p:nvSpPr>
        <p:spPr>
          <a:xfrm>
            <a:off x="5092300" y="3754150"/>
            <a:ext cx="3470700" cy="396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GB"/>
              <a:t>CS633: Data Mining</a:t>
            </a:r>
            <a:endParaRPr/>
          </a:p>
        </p:txBody>
      </p:sp>
      <p:sp>
        <p:nvSpPr>
          <p:cNvPr id="231" name="Google Shape;231;p17"/>
          <p:cNvSpPr txBox="1"/>
          <p:nvPr>
            <p:ph idx="1" type="subTitle"/>
          </p:nvPr>
        </p:nvSpPr>
        <p:spPr>
          <a:xfrm>
            <a:off x="5092300" y="4076500"/>
            <a:ext cx="3470700" cy="396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GB"/>
              <a:t>Professor: Nicholas Nardi</a:t>
            </a:r>
            <a:endParaRPr/>
          </a:p>
        </p:txBody>
      </p:sp>
      <p:sp>
        <p:nvSpPr>
          <p:cNvPr id="232" name="Google Shape;232;p17"/>
          <p:cNvSpPr txBox="1"/>
          <p:nvPr>
            <p:ph idx="1" type="subTitle"/>
          </p:nvPr>
        </p:nvSpPr>
        <p:spPr>
          <a:xfrm>
            <a:off x="5092300" y="4398850"/>
            <a:ext cx="3470700" cy="396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GB"/>
              <a:t>Presented by: Leslie Hadaway, Chang Liu</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26"/>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Data Analysis and Modeling</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Exploring Data</a:t>
            </a:r>
            <a:endParaRPr/>
          </a:p>
        </p:txBody>
      </p:sp>
      <p:sp>
        <p:nvSpPr>
          <p:cNvPr id="295" name="Google Shape;295;p2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Dataset Overview:</a:t>
            </a:r>
            <a:endParaRPr/>
          </a:p>
          <a:p>
            <a:pPr indent="-298450" lvl="1" marL="914400" rtl="0" algn="l">
              <a:spcBef>
                <a:spcPts val="0"/>
              </a:spcBef>
              <a:spcAft>
                <a:spcPts val="0"/>
              </a:spcAft>
              <a:buSzPts val="1100"/>
              <a:buChar char="○"/>
            </a:pPr>
            <a:r>
              <a:rPr lang="en-GB"/>
              <a:t>Total Rows: ~39.7 million</a:t>
            </a:r>
            <a:endParaRPr/>
          </a:p>
          <a:p>
            <a:pPr indent="-298450" lvl="1" marL="914400" rtl="0" algn="l">
              <a:spcBef>
                <a:spcPts val="0"/>
              </a:spcBef>
              <a:spcAft>
                <a:spcPts val="0"/>
              </a:spcAft>
              <a:buSzPts val="1100"/>
              <a:buChar char="○"/>
            </a:pPr>
            <a:r>
              <a:rPr lang="en-GB"/>
              <a:t>Total Columns: 11</a:t>
            </a:r>
            <a:endParaRPr/>
          </a:p>
          <a:p>
            <a:pPr indent="-311150" lvl="0" marL="457200" rtl="0" algn="l">
              <a:spcBef>
                <a:spcPts val="0"/>
              </a:spcBef>
              <a:spcAft>
                <a:spcPts val="0"/>
              </a:spcAft>
              <a:buSzPts val="1300"/>
              <a:buChar char="●"/>
            </a:pPr>
            <a:r>
              <a:rPr lang="en-GB"/>
              <a:t>Data Quality:</a:t>
            </a:r>
            <a:endParaRPr/>
          </a:p>
          <a:p>
            <a:pPr indent="-298450" lvl="1" marL="914400" rtl="0" algn="l">
              <a:spcBef>
                <a:spcPts val="0"/>
              </a:spcBef>
              <a:spcAft>
                <a:spcPts val="0"/>
              </a:spcAft>
              <a:buSzPts val="1100"/>
              <a:buChar char="○"/>
            </a:pPr>
            <a:r>
              <a:rPr lang="en-GB"/>
              <a:t>Missing Values: Minimal impact with a total of 5 missing entries across all fields</a:t>
            </a:r>
            <a:endParaRPr/>
          </a:p>
          <a:p>
            <a:pPr indent="-298450" lvl="1" marL="914400" rtl="0" algn="l">
              <a:spcBef>
                <a:spcPts val="0"/>
              </a:spcBef>
              <a:spcAft>
                <a:spcPts val="0"/>
              </a:spcAft>
              <a:buSzPts val="1100"/>
              <a:buChar char="○"/>
            </a:pPr>
            <a:r>
              <a:rPr lang="en-GB"/>
              <a:t>Duplicate Rows: None detected</a:t>
            </a:r>
            <a:endParaRPr/>
          </a:p>
          <a:p>
            <a:pPr indent="-311150" lvl="0" marL="457200" rtl="0" algn="l">
              <a:spcBef>
                <a:spcPts val="0"/>
              </a:spcBef>
              <a:spcAft>
                <a:spcPts val="0"/>
              </a:spcAft>
              <a:buSzPts val="1300"/>
              <a:buChar char="●"/>
            </a:pPr>
            <a:r>
              <a:rPr lang="en-GB"/>
              <a:t>Descriptive Statistics:</a:t>
            </a:r>
            <a:endParaRPr/>
          </a:p>
          <a:p>
            <a:pPr indent="-298450" lvl="1" marL="914400" rtl="0" algn="l">
              <a:spcBef>
                <a:spcPts val="0"/>
              </a:spcBef>
              <a:spcAft>
                <a:spcPts val="0"/>
              </a:spcAft>
              <a:buSzPts val="1100"/>
              <a:buChar char="○"/>
            </a:pPr>
            <a:r>
              <a:rPr lang="en-GB"/>
              <a:t>Key metrics indicate a wide spread across several attributes, with potential outliers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Verifying Data Quality</a:t>
            </a:r>
            <a:endParaRPr/>
          </a:p>
        </p:txBody>
      </p:sp>
      <p:sp>
        <p:nvSpPr>
          <p:cNvPr id="301" name="Google Shape;301;p2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Outliers and Unrealistic Values:</a:t>
            </a:r>
            <a:endParaRPr/>
          </a:p>
          <a:p>
            <a:pPr indent="-298450" lvl="1" marL="914400" rtl="0" algn="l">
              <a:spcBef>
                <a:spcPts val="0"/>
              </a:spcBef>
              <a:spcAft>
                <a:spcPts val="0"/>
              </a:spcAft>
              <a:buSzPts val="1100"/>
              <a:buChar char="○"/>
            </a:pPr>
            <a:r>
              <a:rPr lang="en-GB"/>
              <a:t>Extreme values observed in Generator Temperature (-95.1℃ to 107.3℃) due to sensor errors</a:t>
            </a:r>
            <a:endParaRPr/>
          </a:p>
          <a:p>
            <a:pPr indent="-298450" lvl="1" marL="914400" rtl="0" algn="l">
              <a:spcBef>
                <a:spcPts val="0"/>
              </a:spcBef>
              <a:spcAft>
                <a:spcPts val="0"/>
              </a:spcAft>
              <a:buSzPts val="1100"/>
              <a:buChar char="○"/>
            </a:pPr>
            <a:r>
              <a:rPr lang="en-GB"/>
              <a:t>Unrealistic Power Output (negative values not possible)</a:t>
            </a:r>
            <a:endParaRPr/>
          </a:p>
          <a:p>
            <a:pPr indent="-298450" lvl="1" marL="914400" rtl="0" algn="l">
              <a:spcBef>
                <a:spcPts val="0"/>
              </a:spcBef>
              <a:spcAft>
                <a:spcPts val="0"/>
              </a:spcAft>
              <a:buSzPts val="1100"/>
              <a:buChar char="○"/>
            </a:pPr>
            <a:r>
              <a:rPr lang="en-GB"/>
              <a:t>Maximum Wind Speed anomalies (up to 187, 458 m/s)</a:t>
            </a:r>
            <a:endParaRPr/>
          </a:p>
          <a:p>
            <a:pPr indent="-311150" lvl="0" marL="457200" rtl="0" algn="l">
              <a:spcBef>
                <a:spcPts val="0"/>
              </a:spcBef>
              <a:spcAft>
                <a:spcPts val="0"/>
              </a:spcAft>
              <a:buSzPts val="1300"/>
              <a:buChar char="●"/>
            </a:pPr>
            <a:r>
              <a:rPr lang="en-GB"/>
              <a:t>Handling Missing and Unrealistic Values:</a:t>
            </a:r>
            <a:endParaRPr/>
          </a:p>
          <a:p>
            <a:pPr indent="-298450" lvl="1" marL="914400" rtl="0" algn="l">
              <a:spcBef>
                <a:spcPts val="0"/>
              </a:spcBef>
              <a:spcAft>
                <a:spcPts val="0"/>
              </a:spcAft>
              <a:buSzPts val="1100"/>
              <a:buChar char="○"/>
            </a:pPr>
            <a:r>
              <a:rPr lang="en-GB"/>
              <a:t>Missing values were imputed using linear interpolation</a:t>
            </a:r>
            <a:endParaRPr/>
          </a:p>
          <a:p>
            <a:pPr indent="-298450" lvl="1" marL="914400" rtl="0" algn="l">
              <a:spcBef>
                <a:spcPts val="0"/>
              </a:spcBef>
              <a:spcAft>
                <a:spcPts val="0"/>
              </a:spcAft>
              <a:buSzPts val="1100"/>
              <a:buChar char="○"/>
            </a:pPr>
            <a:r>
              <a:rPr lang="en-GB"/>
              <a:t>Outliers were capped based on realistic physical constraints:</a:t>
            </a:r>
            <a:endParaRPr/>
          </a:p>
          <a:p>
            <a:pPr indent="-298450" lvl="2" marL="1371600" rtl="0" algn="l">
              <a:spcBef>
                <a:spcPts val="0"/>
              </a:spcBef>
              <a:spcAft>
                <a:spcPts val="0"/>
              </a:spcAft>
              <a:buSzPts val="1100"/>
              <a:buChar char="■"/>
            </a:pPr>
            <a:r>
              <a:rPr lang="en-GB"/>
              <a:t>Generator temperature corrected to -30℃ to 100℃</a:t>
            </a:r>
            <a:endParaRPr/>
          </a:p>
          <a:p>
            <a:pPr indent="-298450" lvl="2" marL="1371600" rtl="0" algn="l">
              <a:spcBef>
                <a:spcPts val="0"/>
              </a:spcBef>
              <a:spcAft>
                <a:spcPts val="0"/>
              </a:spcAft>
              <a:buSzPts val="1100"/>
              <a:buChar char="■"/>
            </a:pPr>
            <a:r>
              <a:rPr lang="en-GB"/>
              <a:t>Wind speed up to 60 m/s</a:t>
            </a:r>
            <a:endParaRPr/>
          </a:p>
          <a:p>
            <a:pPr indent="-298450" lvl="2" marL="1371600" rtl="0" algn="l">
              <a:spcBef>
                <a:spcPts val="0"/>
              </a:spcBef>
              <a:spcAft>
                <a:spcPts val="0"/>
              </a:spcAft>
              <a:buSzPts val="1100"/>
              <a:buChar char="■"/>
            </a:pPr>
            <a:r>
              <a:rPr lang="en-GB"/>
              <a:t>Power Output set to non-negative</a:t>
            </a:r>
            <a:endParaRPr/>
          </a:p>
          <a:p>
            <a:pPr indent="-311150" lvl="0" marL="457200" rtl="0" algn="l">
              <a:spcBef>
                <a:spcPts val="0"/>
              </a:spcBef>
              <a:spcAft>
                <a:spcPts val="0"/>
              </a:spcAft>
              <a:buSzPts val="1300"/>
              <a:buChar char="●"/>
            </a:pPr>
            <a:r>
              <a:rPr lang="en-GB"/>
              <a:t>Resampling and Interpolation:</a:t>
            </a:r>
            <a:endParaRPr/>
          </a:p>
          <a:p>
            <a:pPr indent="-298450" lvl="1" marL="914400" rtl="0" algn="l">
              <a:spcBef>
                <a:spcPts val="0"/>
              </a:spcBef>
              <a:spcAft>
                <a:spcPts val="0"/>
              </a:spcAft>
              <a:buSzPts val="1100"/>
              <a:buChar char="○"/>
            </a:pPr>
            <a:r>
              <a:rPr lang="en-GB"/>
              <a:t>Dataset resample to 1-second intervals to fill in gaps</a:t>
            </a:r>
            <a:endParaRPr/>
          </a:p>
          <a:p>
            <a:pPr indent="-298450" lvl="1" marL="914400" rtl="0" algn="l">
              <a:spcBef>
                <a:spcPts val="0"/>
              </a:spcBef>
              <a:spcAft>
                <a:spcPts val="0"/>
              </a:spcAft>
              <a:buSzPts val="1100"/>
              <a:buChar char="○"/>
            </a:pPr>
            <a:r>
              <a:rPr lang="en-GB"/>
              <a:t>Missing time points interpolated</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Univariate and Bivariate Analysis</a:t>
            </a:r>
            <a:endParaRPr/>
          </a:p>
        </p:txBody>
      </p:sp>
      <p:sp>
        <p:nvSpPr>
          <p:cNvPr id="307" name="Google Shape;307;p2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Distribution Analysis (Univariate):</a:t>
            </a:r>
            <a:endParaRPr/>
          </a:p>
          <a:p>
            <a:pPr indent="-298450" lvl="1" marL="914400" rtl="0" algn="l">
              <a:spcBef>
                <a:spcPts val="0"/>
              </a:spcBef>
              <a:spcAft>
                <a:spcPts val="0"/>
              </a:spcAft>
              <a:buSzPts val="1100"/>
              <a:buChar char="○"/>
            </a:pPr>
            <a:r>
              <a:rPr lang="en-GB"/>
              <a:t>Box Plots: Identified data spread in key features like Rotor Speed, Generator Temperature, and Wind Speed, highlighting variability and extreme values</a:t>
            </a:r>
            <a:endParaRPr/>
          </a:p>
          <a:p>
            <a:pPr indent="-298450" lvl="1" marL="914400" rtl="0" algn="l">
              <a:spcBef>
                <a:spcPts val="0"/>
              </a:spcBef>
              <a:spcAft>
                <a:spcPts val="0"/>
              </a:spcAft>
              <a:buSzPts val="1100"/>
              <a:buChar char="○"/>
            </a:pPr>
            <a:r>
              <a:rPr lang="en-GB"/>
              <a:t>Histograms: Revealed data distributions, skewness and concentration, informing potential feature transformations</a:t>
            </a:r>
            <a:endParaRPr/>
          </a:p>
          <a:p>
            <a:pPr indent="-311150" lvl="0" marL="457200" rtl="0" algn="l">
              <a:spcBef>
                <a:spcPts val="0"/>
              </a:spcBef>
              <a:spcAft>
                <a:spcPts val="0"/>
              </a:spcAft>
              <a:buSzPts val="1300"/>
              <a:buChar char="●"/>
            </a:pPr>
            <a:r>
              <a:rPr lang="en-GB"/>
              <a:t>Correlation Heatmap (Bivariate):</a:t>
            </a:r>
            <a:endParaRPr/>
          </a:p>
          <a:p>
            <a:pPr indent="-298450" lvl="1" marL="914400" rtl="0" algn="l">
              <a:spcBef>
                <a:spcPts val="0"/>
              </a:spcBef>
              <a:spcAft>
                <a:spcPts val="0"/>
              </a:spcAft>
              <a:buSzPts val="1100"/>
              <a:buChar char="○"/>
            </a:pPr>
            <a:r>
              <a:rPr lang="en-GB"/>
              <a:t>Exposed key relationships, such as strong correlations between Power Output, Rotor Speed, Generator Temperature, Wind Speed, and Pitch Degree, highlighting feature importance and potential multicollinearity</a:t>
            </a:r>
            <a:endParaRPr/>
          </a:p>
          <a:p>
            <a:pPr indent="-311150" lvl="0" marL="457200" rtl="0" algn="l">
              <a:spcBef>
                <a:spcPts val="0"/>
              </a:spcBef>
              <a:spcAft>
                <a:spcPts val="0"/>
              </a:spcAft>
              <a:buSzPts val="1300"/>
              <a:buChar char="●"/>
            </a:pPr>
            <a:r>
              <a:rPr lang="en-GB"/>
              <a:t>Feature Selection:</a:t>
            </a:r>
            <a:endParaRPr/>
          </a:p>
          <a:p>
            <a:pPr indent="-298450" lvl="1" marL="914400" rtl="0" algn="l">
              <a:spcBef>
                <a:spcPts val="0"/>
              </a:spcBef>
              <a:spcAft>
                <a:spcPts val="0"/>
              </a:spcAft>
              <a:buSzPts val="1100"/>
              <a:buChar char="○"/>
            </a:pPr>
            <a:r>
              <a:rPr lang="en-GB"/>
              <a:t>Chose Rotor Speed, Generator Temperature, Wind Speed, Power Output, Max Wind Heute, and Pitch Degree based on variability and correlation, with the focus on detecting operational anomalies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Distribution Analysis of Rotor Speed:</a:t>
            </a:r>
            <a:br>
              <a:rPr lang="en-GB"/>
            </a:br>
            <a:r>
              <a:rPr lang="en-GB"/>
              <a:t>Boxplot and Histogram</a:t>
            </a:r>
            <a:endParaRPr/>
          </a:p>
        </p:txBody>
      </p:sp>
      <p:sp>
        <p:nvSpPr>
          <p:cNvPr id="313" name="Google Shape;313;p3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14" name="Google Shape;314;p30" title="0_ Distribution Analysis - RotorSpeed.png"/>
          <p:cNvPicPr preferRelativeResize="0"/>
          <p:nvPr/>
        </p:nvPicPr>
        <p:blipFill>
          <a:blip r:embed="rId3">
            <a:alphaModFix/>
          </a:blip>
          <a:stretch>
            <a:fillRect/>
          </a:stretch>
        </p:blipFill>
        <p:spPr>
          <a:xfrm>
            <a:off x="1297499" y="1339831"/>
            <a:ext cx="7327399" cy="336664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Distribution Analysis of Generator Speed:</a:t>
            </a:r>
            <a:br>
              <a:rPr lang="en-GB"/>
            </a:br>
            <a:r>
              <a:rPr lang="en-GB"/>
              <a:t>Boxplot and Histogram</a:t>
            </a:r>
            <a:endParaRPr/>
          </a:p>
        </p:txBody>
      </p:sp>
      <p:sp>
        <p:nvSpPr>
          <p:cNvPr id="320" name="Google Shape;320;p3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21" name="Google Shape;321;p31" title="1_ Distribution Analysis - Generator Speed.png"/>
          <p:cNvPicPr preferRelativeResize="0"/>
          <p:nvPr/>
        </p:nvPicPr>
        <p:blipFill>
          <a:blip r:embed="rId3">
            <a:alphaModFix/>
          </a:blip>
          <a:stretch>
            <a:fillRect/>
          </a:stretch>
        </p:blipFill>
        <p:spPr>
          <a:xfrm>
            <a:off x="1297499" y="1332690"/>
            <a:ext cx="7289301" cy="338092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Distribution Analysis of Generator Temperature: Boxplot and Histogram</a:t>
            </a:r>
            <a:endParaRPr/>
          </a:p>
        </p:txBody>
      </p:sp>
      <p:sp>
        <p:nvSpPr>
          <p:cNvPr id="327" name="Google Shape;327;p3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28" name="Google Shape;328;p32" title="2_ Distribution Analysis - Generator Temperature.png"/>
          <p:cNvPicPr preferRelativeResize="0"/>
          <p:nvPr/>
        </p:nvPicPr>
        <p:blipFill>
          <a:blip r:embed="rId3">
            <a:alphaModFix/>
          </a:blip>
          <a:stretch>
            <a:fillRect/>
          </a:stretch>
        </p:blipFill>
        <p:spPr>
          <a:xfrm>
            <a:off x="1297500" y="1322654"/>
            <a:ext cx="7236900" cy="340099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Distribution Analysis of Wind Speed:</a:t>
            </a:r>
            <a:endParaRPr/>
          </a:p>
          <a:p>
            <a:pPr indent="0" lvl="0" marL="0" rtl="0" algn="l">
              <a:spcBef>
                <a:spcPts val="0"/>
              </a:spcBef>
              <a:spcAft>
                <a:spcPts val="0"/>
              </a:spcAft>
              <a:buNone/>
            </a:pPr>
            <a:r>
              <a:rPr lang="en-GB"/>
              <a:t>Boxplot and Histogram</a:t>
            </a:r>
            <a:endParaRPr/>
          </a:p>
        </p:txBody>
      </p:sp>
      <p:sp>
        <p:nvSpPr>
          <p:cNvPr id="334" name="Google Shape;334;p33"/>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35" name="Google Shape;335;p33" title="3_ Distribution Analysis - Wind Speed.png"/>
          <p:cNvPicPr preferRelativeResize="0"/>
          <p:nvPr/>
        </p:nvPicPr>
        <p:blipFill>
          <a:blip r:embed="rId3">
            <a:alphaModFix/>
          </a:blip>
          <a:stretch>
            <a:fillRect/>
          </a:stretch>
        </p:blipFill>
        <p:spPr>
          <a:xfrm>
            <a:off x="1297499" y="1332690"/>
            <a:ext cx="7289301" cy="338092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Distribution Analysis of Power Output:</a:t>
            </a:r>
            <a:endParaRPr/>
          </a:p>
          <a:p>
            <a:pPr indent="0" lvl="0" marL="0" rtl="0" algn="l">
              <a:spcBef>
                <a:spcPts val="0"/>
              </a:spcBef>
              <a:spcAft>
                <a:spcPts val="0"/>
              </a:spcAft>
              <a:buNone/>
            </a:pPr>
            <a:r>
              <a:rPr lang="en-GB"/>
              <a:t>Boxplot and Histogram</a:t>
            </a:r>
            <a:endParaRPr/>
          </a:p>
        </p:txBody>
      </p:sp>
      <p:sp>
        <p:nvSpPr>
          <p:cNvPr id="341" name="Google Shape;341;p3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42" name="Google Shape;342;p34" title="4_ Distribution Analysis - Power Output.png"/>
          <p:cNvPicPr preferRelativeResize="0"/>
          <p:nvPr/>
        </p:nvPicPr>
        <p:blipFill>
          <a:blip r:embed="rId3">
            <a:alphaModFix/>
          </a:blip>
          <a:stretch>
            <a:fillRect/>
          </a:stretch>
        </p:blipFill>
        <p:spPr>
          <a:xfrm>
            <a:off x="1297501" y="1332692"/>
            <a:ext cx="7289276" cy="338091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Distribution Analysis of Max Wind Heute:</a:t>
            </a:r>
            <a:endParaRPr/>
          </a:p>
          <a:p>
            <a:pPr indent="0" lvl="0" marL="0" rtl="0" algn="l">
              <a:spcBef>
                <a:spcPts val="0"/>
              </a:spcBef>
              <a:spcAft>
                <a:spcPts val="0"/>
              </a:spcAft>
              <a:buNone/>
            </a:pPr>
            <a:r>
              <a:rPr lang="en-GB"/>
              <a:t>Boxplot and Histogram</a:t>
            </a:r>
            <a:endParaRPr/>
          </a:p>
        </p:txBody>
      </p:sp>
      <p:sp>
        <p:nvSpPr>
          <p:cNvPr id="348" name="Google Shape;348;p3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49" name="Google Shape;349;p35" title="5_ Distribution Analysis - Max Wind Heute.png"/>
          <p:cNvPicPr preferRelativeResize="0"/>
          <p:nvPr/>
        </p:nvPicPr>
        <p:blipFill>
          <a:blip r:embed="rId3">
            <a:alphaModFix/>
          </a:blip>
          <a:stretch>
            <a:fillRect/>
          </a:stretch>
        </p:blipFill>
        <p:spPr>
          <a:xfrm>
            <a:off x="1297499" y="1332690"/>
            <a:ext cx="7289301" cy="338092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18"/>
          <p:cNvSpPr txBox="1"/>
          <p:nvPr>
            <p:ph type="title"/>
          </p:nvPr>
        </p:nvSpPr>
        <p:spPr>
          <a:xfrm>
            <a:off x="1297500" y="874188"/>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Table of Contents</a:t>
            </a:r>
            <a:endParaRPr/>
          </a:p>
        </p:txBody>
      </p:sp>
      <p:sp>
        <p:nvSpPr>
          <p:cNvPr id="238" name="Google Shape;238;p18"/>
          <p:cNvSpPr txBox="1"/>
          <p:nvPr/>
        </p:nvSpPr>
        <p:spPr>
          <a:xfrm>
            <a:off x="1297500" y="1512913"/>
            <a:ext cx="32778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u="sng">
                <a:solidFill>
                  <a:schemeClr val="hlink"/>
                </a:solidFill>
                <a:latin typeface="Montserrat"/>
                <a:ea typeface="Montserrat"/>
                <a:cs typeface="Montserrat"/>
                <a:sym typeface="Montserrat"/>
                <a:hlinkClick action="ppaction://hlinksldjump" r:id="rId3"/>
              </a:rPr>
              <a:t>Introduction</a:t>
            </a:r>
            <a:endParaRPr sz="1800">
              <a:solidFill>
                <a:schemeClr val="lt1"/>
              </a:solidFill>
              <a:latin typeface="Average"/>
              <a:ea typeface="Average"/>
              <a:cs typeface="Average"/>
              <a:sym typeface="Average"/>
            </a:endParaRPr>
          </a:p>
        </p:txBody>
      </p:sp>
      <p:sp>
        <p:nvSpPr>
          <p:cNvPr id="239" name="Google Shape;239;p18"/>
          <p:cNvSpPr txBox="1"/>
          <p:nvPr/>
        </p:nvSpPr>
        <p:spPr>
          <a:xfrm>
            <a:off x="1297500" y="1838413"/>
            <a:ext cx="32778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u="sng">
                <a:solidFill>
                  <a:schemeClr val="hlink"/>
                </a:solidFill>
                <a:latin typeface="Montserrat"/>
                <a:ea typeface="Montserrat"/>
                <a:cs typeface="Montserrat"/>
                <a:sym typeface="Montserrat"/>
                <a:hlinkClick action="ppaction://hlinksldjump" r:id="rId4"/>
              </a:rPr>
              <a:t>Original Project Overview</a:t>
            </a:r>
            <a:endParaRPr>
              <a:solidFill>
                <a:schemeClr val="lt1"/>
              </a:solidFill>
              <a:latin typeface="Montserrat"/>
              <a:ea typeface="Montserrat"/>
              <a:cs typeface="Montserrat"/>
              <a:sym typeface="Montserrat"/>
            </a:endParaRPr>
          </a:p>
        </p:txBody>
      </p:sp>
      <p:sp>
        <p:nvSpPr>
          <p:cNvPr id="240" name="Google Shape;240;p18"/>
          <p:cNvSpPr txBox="1"/>
          <p:nvPr/>
        </p:nvSpPr>
        <p:spPr>
          <a:xfrm>
            <a:off x="1297500" y="2142275"/>
            <a:ext cx="32778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u="sng">
                <a:solidFill>
                  <a:schemeClr val="hlink"/>
                </a:solidFill>
                <a:latin typeface="Montserrat"/>
                <a:ea typeface="Montserrat"/>
                <a:cs typeface="Montserrat"/>
                <a:sym typeface="Montserrat"/>
                <a:hlinkClick action="ppaction://hlinksldjump" r:id="rId5"/>
              </a:rPr>
              <a:t>Updates and Improvements</a:t>
            </a:r>
            <a:endParaRPr sz="1800">
              <a:solidFill>
                <a:schemeClr val="lt1"/>
              </a:solidFill>
              <a:latin typeface="Average"/>
              <a:ea typeface="Average"/>
              <a:cs typeface="Average"/>
              <a:sym typeface="Average"/>
            </a:endParaRPr>
          </a:p>
        </p:txBody>
      </p:sp>
      <p:sp>
        <p:nvSpPr>
          <p:cNvPr id="241" name="Google Shape;241;p18"/>
          <p:cNvSpPr txBox="1"/>
          <p:nvPr/>
        </p:nvSpPr>
        <p:spPr>
          <a:xfrm>
            <a:off x="1297500" y="2446138"/>
            <a:ext cx="32778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u="sng">
                <a:solidFill>
                  <a:schemeClr val="hlink"/>
                </a:solidFill>
                <a:latin typeface="Montserrat"/>
                <a:ea typeface="Montserrat"/>
                <a:cs typeface="Montserrat"/>
                <a:sym typeface="Montserrat"/>
                <a:hlinkClick action="ppaction://hlinksldjump" r:id="rId6"/>
              </a:rPr>
              <a:t>Data Analysis and Modeling</a:t>
            </a:r>
            <a:endParaRPr sz="1800">
              <a:solidFill>
                <a:schemeClr val="lt1"/>
              </a:solidFill>
              <a:latin typeface="Average"/>
              <a:ea typeface="Average"/>
              <a:cs typeface="Average"/>
              <a:sym typeface="Average"/>
            </a:endParaRPr>
          </a:p>
        </p:txBody>
      </p:sp>
      <p:sp>
        <p:nvSpPr>
          <p:cNvPr id="242" name="Google Shape;242;p18"/>
          <p:cNvSpPr txBox="1"/>
          <p:nvPr/>
        </p:nvSpPr>
        <p:spPr>
          <a:xfrm>
            <a:off x="1297500" y="2771613"/>
            <a:ext cx="32778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u="sng">
                <a:solidFill>
                  <a:schemeClr val="hlink"/>
                </a:solidFill>
                <a:latin typeface="Montserrat"/>
                <a:ea typeface="Montserrat"/>
                <a:cs typeface="Montserrat"/>
                <a:sym typeface="Montserrat"/>
                <a:hlinkClick action="ppaction://hlinksldjump" r:id="rId7"/>
              </a:rPr>
              <a:t>Challenges and Lessons Learned</a:t>
            </a:r>
            <a:endParaRPr sz="1800">
              <a:solidFill>
                <a:schemeClr val="lt1"/>
              </a:solidFill>
              <a:latin typeface="Average"/>
              <a:ea typeface="Average"/>
              <a:cs typeface="Average"/>
              <a:sym typeface="Average"/>
            </a:endParaRPr>
          </a:p>
        </p:txBody>
      </p:sp>
      <p:sp>
        <p:nvSpPr>
          <p:cNvPr id="243" name="Google Shape;243;p18"/>
          <p:cNvSpPr txBox="1"/>
          <p:nvPr/>
        </p:nvSpPr>
        <p:spPr>
          <a:xfrm>
            <a:off x="1297500" y="3075475"/>
            <a:ext cx="32778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Concl</a:t>
            </a:r>
            <a:r>
              <a:rPr lang="en-GB">
                <a:solidFill>
                  <a:schemeClr val="lt1"/>
                </a:solidFill>
                <a:latin typeface="Montserrat"/>
                <a:ea typeface="Montserrat"/>
                <a:cs typeface="Montserrat"/>
                <a:sym typeface="Montserrat"/>
              </a:rPr>
              <a:t>u</a:t>
            </a:r>
            <a:r>
              <a:rPr lang="en-GB">
                <a:solidFill>
                  <a:schemeClr val="lt1"/>
                </a:solidFill>
                <a:latin typeface="Montserrat"/>
                <a:ea typeface="Montserrat"/>
                <a:cs typeface="Montserrat"/>
                <a:sym typeface="Montserrat"/>
              </a:rPr>
              <a:t>sion</a:t>
            </a:r>
            <a:endParaRPr sz="1800">
              <a:solidFill>
                <a:schemeClr val="lt1"/>
              </a:solidFill>
              <a:latin typeface="Average"/>
              <a:ea typeface="Average"/>
              <a:cs typeface="Average"/>
              <a:sym typeface="Average"/>
            </a:endParaRPr>
          </a:p>
        </p:txBody>
      </p:sp>
      <p:sp>
        <p:nvSpPr>
          <p:cNvPr id="244" name="Google Shape;244;p18"/>
          <p:cNvSpPr txBox="1"/>
          <p:nvPr/>
        </p:nvSpPr>
        <p:spPr>
          <a:xfrm>
            <a:off x="1297500" y="3379338"/>
            <a:ext cx="32778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Q&amp;A</a:t>
            </a:r>
            <a:endParaRPr sz="1800">
              <a:solidFill>
                <a:schemeClr val="lt1"/>
              </a:solidFill>
              <a:latin typeface="Average"/>
              <a:ea typeface="Average"/>
              <a:cs typeface="Average"/>
              <a:sym typeface="Averag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Distribution Analysis of Pitch Degree:</a:t>
            </a:r>
            <a:endParaRPr/>
          </a:p>
          <a:p>
            <a:pPr indent="0" lvl="0" marL="0" rtl="0" algn="l">
              <a:spcBef>
                <a:spcPts val="0"/>
              </a:spcBef>
              <a:spcAft>
                <a:spcPts val="0"/>
              </a:spcAft>
              <a:buNone/>
            </a:pPr>
            <a:r>
              <a:rPr lang="en-GB"/>
              <a:t>Boxplot and Histogram</a:t>
            </a:r>
            <a:endParaRPr/>
          </a:p>
        </p:txBody>
      </p:sp>
      <p:sp>
        <p:nvSpPr>
          <p:cNvPr id="355" name="Google Shape;355;p3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56" name="Google Shape;356;p36" title="6_ Distribution Analysis - Pitch Degree.png"/>
          <p:cNvPicPr preferRelativeResize="0"/>
          <p:nvPr/>
        </p:nvPicPr>
        <p:blipFill>
          <a:blip r:embed="rId3">
            <a:alphaModFix/>
          </a:blip>
          <a:stretch>
            <a:fillRect/>
          </a:stretch>
        </p:blipFill>
        <p:spPr>
          <a:xfrm>
            <a:off x="1297499" y="1339831"/>
            <a:ext cx="7327399" cy="336664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3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Correlation Heatmap</a:t>
            </a:r>
            <a:endParaRPr/>
          </a:p>
        </p:txBody>
      </p:sp>
      <p:pic>
        <p:nvPicPr>
          <p:cNvPr id="362" name="Google Shape;362;p37" title="7_ Correlation Heatmap.png"/>
          <p:cNvPicPr preferRelativeResize="0"/>
          <p:nvPr/>
        </p:nvPicPr>
        <p:blipFill>
          <a:blip r:embed="rId3">
            <a:alphaModFix/>
          </a:blip>
          <a:stretch>
            <a:fillRect/>
          </a:stretch>
        </p:blipFill>
        <p:spPr>
          <a:xfrm>
            <a:off x="1445675" y="1032625"/>
            <a:ext cx="4578850" cy="39820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3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Modeling with Isolation Forest</a:t>
            </a:r>
            <a:endParaRPr/>
          </a:p>
        </p:txBody>
      </p:sp>
      <p:sp>
        <p:nvSpPr>
          <p:cNvPr id="368" name="Google Shape;368;p38"/>
          <p:cNvSpPr txBox="1"/>
          <p:nvPr>
            <p:ph idx="1" type="body"/>
          </p:nvPr>
        </p:nvSpPr>
        <p:spPr>
          <a:xfrm>
            <a:off x="1297500" y="1567550"/>
            <a:ext cx="73113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Final model: Isolation Forest (unsupervised anomaly detection)</a:t>
            </a:r>
            <a:endParaRPr/>
          </a:p>
          <a:p>
            <a:pPr indent="-311150" lvl="0" marL="457200" rtl="0" algn="l">
              <a:spcBef>
                <a:spcPts val="0"/>
              </a:spcBef>
              <a:spcAft>
                <a:spcPts val="0"/>
              </a:spcAft>
              <a:buSzPts val="1300"/>
              <a:buChar char="●"/>
            </a:pPr>
            <a:r>
              <a:rPr lang="en-GB"/>
              <a:t>Used key </a:t>
            </a:r>
            <a:r>
              <a:rPr lang="en-GB"/>
              <a:t>sensor features: RotorSpeed, GeneratorTemperature, WindSeed, PowerOutput, etc</a:t>
            </a:r>
            <a:endParaRPr/>
          </a:p>
          <a:p>
            <a:pPr indent="-311150" lvl="0" marL="457200" rtl="0" algn="l">
              <a:spcBef>
                <a:spcPts val="0"/>
              </a:spcBef>
              <a:spcAft>
                <a:spcPts val="0"/>
              </a:spcAft>
              <a:buSzPts val="1300"/>
              <a:buChar char="●"/>
            </a:pPr>
            <a:r>
              <a:rPr lang="en-GB"/>
              <a:t>Applied StandardScaler to normalize inputs</a:t>
            </a:r>
            <a:endParaRPr/>
          </a:p>
          <a:p>
            <a:pPr indent="-311150" lvl="0" marL="457200" rtl="0" algn="l">
              <a:spcBef>
                <a:spcPts val="0"/>
              </a:spcBef>
              <a:spcAft>
                <a:spcPts val="0"/>
              </a:spcAft>
              <a:buSzPts val="1300"/>
              <a:buChar char="●"/>
            </a:pPr>
            <a:r>
              <a:rPr lang="en-GB"/>
              <a:t>Contamination set to 1% to flag rare anomalies</a:t>
            </a:r>
            <a:endParaRPr/>
          </a:p>
          <a:p>
            <a:pPr indent="-311150" lvl="0" marL="457200" rtl="0" algn="l">
              <a:spcBef>
                <a:spcPts val="0"/>
              </a:spcBef>
              <a:spcAft>
                <a:spcPts val="0"/>
              </a:spcAft>
              <a:buSzPts val="1300"/>
              <a:buChar char="●"/>
            </a:pPr>
            <a:r>
              <a:rPr lang="en-GB"/>
              <a:t>Model outputs:</a:t>
            </a:r>
            <a:endParaRPr/>
          </a:p>
          <a:p>
            <a:pPr indent="-298450" lvl="1" marL="914400" rtl="0" algn="l">
              <a:spcBef>
                <a:spcPts val="0"/>
              </a:spcBef>
              <a:spcAft>
                <a:spcPts val="0"/>
              </a:spcAft>
              <a:buSzPts val="1100"/>
              <a:buChar char="○"/>
            </a:pPr>
            <a:r>
              <a:rPr lang="en-GB"/>
              <a:t>Anomaly score per record</a:t>
            </a:r>
            <a:endParaRPr/>
          </a:p>
          <a:p>
            <a:pPr indent="-298450" lvl="1" marL="914400" rtl="0" algn="l">
              <a:spcBef>
                <a:spcPts val="0"/>
              </a:spcBef>
              <a:spcAft>
                <a:spcPts val="0"/>
              </a:spcAft>
              <a:buSzPts val="1100"/>
              <a:buChar char="○"/>
            </a:pPr>
            <a:r>
              <a:rPr lang="en-GB"/>
              <a:t>Anomaly labels: -1 (anomaly), 1 (normal)</a:t>
            </a:r>
            <a:endParaRPr/>
          </a:p>
          <a:p>
            <a:pPr indent="-298450" lvl="1" marL="914400" rtl="0" algn="l">
              <a:spcBef>
                <a:spcPts val="0"/>
              </a:spcBef>
              <a:spcAft>
                <a:spcPts val="0"/>
              </a:spcAft>
              <a:buSzPts val="1100"/>
              <a:buChar char="○"/>
            </a:pPr>
            <a:r>
              <a:rPr lang="en-GB"/>
              <a:t>~489k anomalies detected from ~49M records (~1%)</a:t>
            </a:r>
            <a:endParaRPr/>
          </a:p>
          <a:p>
            <a:pPr indent="-298450" lvl="1" marL="914400" rtl="0" algn="l">
              <a:spcBef>
                <a:spcPts val="0"/>
              </a:spcBef>
              <a:spcAft>
                <a:spcPts val="0"/>
              </a:spcAft>
              <a:buSzPts val="1100"/>
              <a:buChar char="○"/>
            </a:pPr>
            <a:r>
              <a:rPr lang="en-GB"/>
              <a:t>Threshold of 0.04 used to flag anomalies</a:t>
            </a:r>
            <a:endParaRPr/>
          </a:p>
          <a:p>
            <a:pPr indent="-298450" lvl="1" marL="914400" rtl="0" algn="l">
              <a:spcBef>
                <a:spcPts val="0"/>
              </a:spcBef>
              <a:spcAft>
                <a:spcPts val="0"/>
              </a:spcAft>
              <a:buSzPts val="1100"/>
              <a:buChar char="○"/>
            </a:pPr>
            <a:r>
              <a:rPr lang="en-GB"/>
              <a:t>Isolation Forest fit and prediction completed in ~3 minutes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3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Model Evaluation Without Labels</a:t>
            </a:r>
            <a:endParaRPr/>
          </a:p>
        </p:txBody>
      </p:sp>
      <p:sp>
        <p:nvSpPr>
          <p:cNvPr id="374" name="Google Shape;374;p3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Anomaly score distribution</a:t>
            </a:r>
            <a:endParaRPr/>
          </a:p>
          <a:p>
            <a:pPr indent="-311150" lvl="0" marL="457200" rtl="0" algn="l">
              <a:spcBef>
                <a:spcPts val="0"/>
              </a:spcBef>
              <a:spcAft>
                <a:spcPts val="0"/>
              </a:spcAft>
              <a:buSzPts val="1300"/>
              <a:buChar char="●"/>
            </a:pPr>
            <a:r>
              <a:rPr lang="en-GB"/>
              <a:t>Time-series visual </a:t>
            </a:r>
            <a:r>
              <a:rPr lang="en-GB"/>
              <a:t>overlays</a:t>
            </a:r>
            <a:r>
              <a:rPr lang="en-GB"/>
              <a:t> of anomalies</a:t>
            </a:r>
            <a:endParaRPr/>
          </a:p>
          <a:p>
            <a:pPr indent="-311150" lvl="0" marL="457200" rtl="0" algn="l">
              <a:spcBef>
                <a:spcPts val="0"/>
              </a:spcBef>
              <a:spcAft>
                <a:spcPts val="0"/>
              </a:spcAft>
              <a:buSzPts val="1300"/>
              <a:buChar char="●"/>
            </a:pPr>
            <a:r>
              <a:rPr lang="en-GB"/>
              <a:t>Zoomed views of detected anomalies</a:t>
            </a:r>
            <a:endParaRPr/>
          </a:p>
          <a:p>
            <a:pPr indent="-311150" lvl="0" marL="457200" rtl="0" algn="l">
              <a:spcBef>
                <a:spcPts val="0"/>
              </a:spcBef>
              <a:spcAft>
                <a:spcPts val="0"/>
              </a:spcAft>
              <a:buSzPts val="1300"/>
              <a:buChar char="●"/>
            </a:pPr>
            <a:r>
              <a:rPr lang="en-GB"/>
              <a:t>Comparison of summary stats between anomaly and normal groups</a:t>
            </a:r>
            <a:endParaRPr/>
          </a:p>
          <a:p>
            <a:pPr indent="-311150" lvl="0" marL="457200" rtl="0" algn="l">
              <a:spcBef>
                <a:spcPts val="0"/>
              </a:spcBef>
              <a:spcAft>
                <a:spcPts val="0"/>
              </a:spcAft>
              <a:buSzPts val="1300"/>
              <a:buChar char="●"/>
            </a:pPr>
            <a:r>
              <a:rPr lang="en-GB"/>
              <a:t>This method allows anomaly detection even when true </a:t>
            </a:r>
            <a:r>
              <a:rPr lang="en-GB"/>
              <a:t>labels</a:t>
            </a:r>
            <a:r>
              <a:rPr lang="en-GB"/>
              <a:t> are unavailable - a common challenge in real-world industrial datasets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Anomaly Detection Plots</a:t>
            </a:r>
            <a:endParaRPr/>
          </a:p>
        </p:txBody>
      </p:sp>
      <p:pic>
        <p:nvPicPr>
          <p:cNvPr id="380" name="Google Shape;380;p40"/>
          <p:cNvPicPr preferRelativeResize="0"/>
          <p:nvPr/>
        </p:nvPicPr>
        <p:blipFill>
          <a:blip r:embed="rId3">
            <a:alphaModFix/>
          </a:blip>
          <a:stretch>
            <a:fillRect/>
          </a:stretch>
        </p:blipFill>
        <p:spPr>
          <a:xfrm>
            <a:off x="1274137" y="1361950"/>
            <a:ext cx="7284775" cy="2568001"/>
          </a:xfrm>
          <a:prstGeom prst="rect">
            <a:avLst/>
          </a:prstGeom>
          <a:noFill/>
          <a:ln>
            <a:noFill/>
          </a:ln>
        </p:spPr>
      </p:pic>
      <p:sp>
        <p:nvSpPr>
          <p:cNvPr id="381" name="Google Shape;381;p40"/>
          <p:cNvSpPr txBox="1"/>
          <p:nvPr/>
        </p:nvSpPr>
        <p:spPr>
          <a:xfrm>
            <a:off x="1039775" y="3984050"/>
            <a:ext cx="7753500" cy="39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300">
                <a:solidFill>
                  <a:schemeClr val="lt1"/>
                </a:solidFill>
                <a:latin typeface="Lato"/>
                <a:ea typeface="Lato"/>
                <a:cs typeface="Lato"/>
                <a:sym typeface="Lato"/>
              </a:rPr>
              <a:t>Red points indicate timestamps where Isolation Forest flagged unusual behavior in power output.</a:t>
            </a:r>
            <a:endParaRPr sz="1300">
              <a:solidFill>
                <a:schemeClr val="lt1"/>
              </a:solidFill>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4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Anomaly Detection Plots</a:t>
            </a:r>
            <a:endParaRPr/>
          </a:p>
          <a:p>
            <a:pPr indent="0" lvl="0" marL="0" rtl="0" algn="l">
              <a:spcBef>
                <a:spcPts val="0"/>
              </a:spcBef>
              <a:spcAft>
                <a:spcPts val="0"/>
              </a:spcAft>
              <a:buNone/>
            </a:pPr>
            <a:r>
              <a:t/>
            </a:r>
            <a:endParaRPr/>
          </a:p>
        </p:txBody>
      </p:sp>
      <p:pic>
        <p:nvPicPr>
          <p:cNvPr id="387" name="Google Shape;387;p41"/>
          <p:cNvPicPr preferRelativeResize="0"/>
          <p:nvPr/>
        </p:nvPicPr>
        <p:blipFill>
          <a:blip r:embed="rId3">
            <a:alphaModFix/>
          </a:blip>
          <a:stretch>
            <a:fillRect/>
          </a:stretch>
        </p:blipFill>
        <p:spPr>
          <a:xfrm>
            <a:off x="644746" y="1567550"/>
            <a:ext cx="3716729" cy="1834850"/>
          </a:xfrm>
          <a:prstGeom prst="rect">
            <a:avLst/>
          </a:prstGeom>
          <a:noFill/>
          <a:ln>
            <a:noFill/>
          </a:ln>
        </p:spPr>
      </p:pic>
      <p:pic>
        <p:nvPicPr>
          <p:cNvPr id="388" name="Google Shape;388;p41"/>
          <p:cNvPicPr preferRelativeResize="0"/>
          <p:nvPr/>
        </p:nvPicPr>
        <p:blipFill>
          <a:blip r:embed="rId4">
            <a:alphaModFix/>
          </a:blip>
          <a:stretch>
            <a:fillRect/>
          </a:stretch>
        </p:blipFill>
        <p:spPr>
          <a:xfrm>
            <a:off x="4572000" y="1611164"/>
            <a:ext cx="4240649" cy="1747623"/>
          </a:xfrm>
          <a:prstGeom prst="rect">
            <a:avLst/>
          </a:prstGeom>
          <a:noFill/>
          <a:ln>
            <a:noFill/>
          </a:ln>
        </p:spPr>
      </p:pic>
      <p:sp>
        <p:nvSpPr>
          <p:cNvPr id="389" name="Google Shape;389;p41"/>
          <p:cNvSpPr txBox="1"/>
          <p:nvPr/>
        </p:nvSpPr>
        <p:spPr>
          <a:xfrm>
            <a:off x="544550" y="3662100"/>
            <a:ext cx="4240500" cy="523200"/>
          </a:xfrm>
          <a:prstGeom prst="rect">
            <a:avLst/>
          </a:prstGeom>
          <a:noFill/>
          <a:ln>
            <a:noFill/>
          </a:ln>
        </p:spPr>
        <p:txBody>
          <a:bodyPr anchorCtr="0" anchor="t" bIns="91425" lIns="91425" spcFirstLastPara="1" rIns="91425" wrap="square" tIns="91425">
            <a:noAutofit/>
          </a:bodyPr>
          <a:lstStyle/>
          <a:p>
            <a:pPr indent="0" lvl="0" marL="381000" marR="381000" rtl="0" algn="l">
              <a:lnSpc>
                <a:spcPct val="115000"/>
              </a:lnSpc>
              <a:spcBef>
                <a:spcPts val="1200"/>
              </a:spcBef>
              <a:spcAft>
                <a:spcPts val="0"/>
              </a:spcAft>
              <a:buNone/>
            </a:pPr>
            <a:r>
              <a:rPr lang="en-GB" sz="1300">
                <a:solidFill>
                  <a:schemeClr val="lt1"/>
                </a:solidFill>
                <a:latin typeface="Lato"/>
                <a:ea typeface="Lato"/>
                <a:cs typeface="Lato"/>
                <a:sym typeface="Lato"/>
              </a:rPr>
              <a:t>Most scores are clustered toward higher values, and outliers are isolated near the left tail. We used a threshold of ~0.04 to flag anomalies.</a:t>
            </a:r>
            <a:endParaRPr sz="1300">
              <a:solidFill>
                <a:schemeClr val="lt1"/>
              </a:solidFill>
              <a:latin typeface="Lato"/>
              <a:ea typeface="Lato"/>
              <a:cs typeface="Lato"/>
              <a:sym typeface="Lato"/>
            </a:endParaRPr>
          </a:p>
          <a:p>
            <a:pPr indent="0" lvl="0" marL="0" rtl="0" algn="l">
              <a:spcBef>
                <a:spcPts val="1200"/>
              </a:spcBef>
              <a:spcAft>
                <a:spcPts val="0"/>
              </a:spcAft>
              <a:buNone/>
            </a:pPr>
            <a:r>
              <a:t/>
            </a:r>
            <a:endParaRPr sz="1300">
              <a:solidFill>
                <a:schemeClr val="lt1"/>
              </a:solidFill>
              <a:latin typeface="Lato"/>
              <a:ea typeface="Lato"/>
              <a:cs typeface="Lato"/>
              <a:sym typeface="Lato"/>
            </a:endParaRPr>
          </a:p>
        </p:txBody>
      </p:sp>
      <p:sp>
        <p:nvSpPr>
          <p:cNvPr id="390" name="Google Shape;390;p41"/>
          <p:cNvSpPr txBox="1"/>
          <p:nvPr/>
        </p:nvSpPr>
        <p:spPr>
          <a:xfrm>
            <a:off x="4455775" y="3662100"/>
            <a:ext cx="4533300" cy="1229100"/>
          </a:xfrm>
          <a:prstGeom prst="rect">
            <a:avLst/>
          </a:prstGeom>
          <a:noFill/>
          <a:ln>
            <a:noFill/>
          </a:ln>
        </p:spPr>
        <p:txBody>
          <a:bodyPr anchorCtr="0" anchor="t" bIns="91425" lIns="91425" spcFirstLastPara="1" rIns="91425" wrap="square" tIns="91425">
            <a:spAutoFit/>
          </a:bodyPr>
          <a:lstStyle/>
          <a:p>
            <a:pPr indent="0" lvl="0" marL="381000" marR="381000" rtl="0" algn="l">
              <a:lnSpc>
                <a:spcPct val="115000"/>
              </a:lnSpc>
              <a:spcBef>
                <a:spcPts val="1200"/>
              </a:spcBef>
              <a:spcAft>
                <a:spcPts val="0"/>
              </a:spcAft>
              <a:buNone/>
            </a:pPr>
            <a:r>
              <a:rPr lang="en-GB" sz="1300">
                <a:solidFill>
                  <a:schemeClr val="lt1"/>
                </a:solidFill>
                <a:latin typeface="Lato"/>
                <a:ea typeface="Lato"/>
                <a:cs typeface="Lato"/>
                <a:sym typeface="Lato"/>
              </a:rPr>
              <a:t>Zoom-in confirms that anomalies coincide with sudden, short-lived spikes — validating the model’s effectiveness visually.</a:t>
            </a:r>
            <a:endParaRPr sz="1300">
              <a:solidFill>
                <a:schemeClr val="lt1"/>
              </a:solidFill>
              <a:latin typeface="Lato"/>
              <a:ea typeface="Lato"/>
              <a:cs typeface="Lato"/>
              <a:sym typeface="Lato"/>
            </a:endParaRPr>
          </a:p>
          <a:p>
            <a:pPr indent="0" lvl="0" marL="0" rtl="0" algn="l">
              <a:spcBef>
                <a:spcPts val="1200"/>
              </a:spcBef>
              <a:spcAft>
                <a:spcPts val="0"/>
              </a:spcAft>
              <a:buNone/>
            </a:pPr>
            <a:r>
              <a:t/>
            </a:r>
            <a:endParaRPr sz="1300">
              <a:solidFill>
                <a:schemeClr val="lt1"/>
              </a:solidFill>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2"/>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Challenges and</a:t>
            </a:r>
            <a:endParaRPr/>
          </a:p>
          <a:p>
            <a:pPr indent="0" lvl="0" marL="0" rtl="0" algn="l">
              <a:spcBef>
                <a:spcPts val="0"/>
              </a:spcBef>
              <a:spcAft>
                <a:spcPts val="0"/>
              </a:spcAft>
              <a:buNone/>
            </a:pPr>
            <a:r>
              <a:rPr lang="en-GB"/>
              <a:t>Lessons Learned</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4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Challenges</a:t>
            </a:r>
            <a:endParaRPr/>
          </a:p>
        </p:txBody>
      </p:sp>
      <p:sp>
        <p:nvSpPr>
          <p:cNvPr id="401" name="Google Shape;401;p43"/>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Data Size: Managing a 3 GB dataset with 40 million records required robust computational resources.</a:t>
            </a:r>
            <a:endParaRPr/>
          </a:p>
          <a:p>
            <a:pPr indent="-311150" lvl="0" marL="457200" rtl="0" algn="l">
              <a:spcBef>
                <a:spcPts val="0"/>
              </a:spcBef>
              <a:spcAft>
                <a:spcPts val="0"/>
              </a:spcAft>
              <a:buSzPts val="1300"/>
              <a:buChar char="●"/>
            </a:pPr>
            <a:r>
              <a:rPr lang="en-GB"/>
              <a:t>Undecoded Status Codes: Lack of decoding `StatusAnlage` column impeded detailed analysis</a:t>
            </a:r>
            <a:endParaRPr/>
          </a:p>
          <a:p>
            <a:pPr indent="-311150" lvl="0" marL="457200" rtl="0" algn="l">
              <a:spcBef>
                <a:spcPts val="0"/>
              </a:spcBef>
              <a:spcAft>
                <a:spcPts val="0"/>
              </a:spcAft>
              <a:buSzPts val="1300"/>
              <a:buChar char="●"/>
            </a:pPr>
            <a:r>
              <a:rPr lang="en-GB"/>
              <a:t>Team Collaboration: Working international posed coordination challenges</a:t>
            </a:r>
            <a:endParaRPr/>
          </a:p>
          <a:p>
            <a:pPr indent="-311150" lvl="0" marL="457200" rtl="0" algn="l">
              <a:spcBef>
                <a:spcPts val="0"/>
              </a:spcBef>
              <a:spcAft>
                <a:spcPts val="0"/>
              </a:spcAft>
              <a:buSzPts val="1300"/>
              <a:buChar char="●"/>
            </a:pPr>
            <a:r>
              <a:rPr lang="en-GB"/>
              <a:t>Time Management: Balancing the project with other courses required careful scheduling.</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4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Lessons Learned</a:t>
            </a:r>
            <a:endParaRPr/>
          </a:p>
        </p:txBody>
      </p:sp>
      <p:sp>
        <p:nvSpPr>
          <p:cNvPr id="407" name="Google Shape;407;p4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Resource Planning: Essential for handling extensive datasets effectively</a:t>
            </a:r>
            <a:endParaRPr/>
          </a:p>
          <a:p>
            <a:pPr indent="-311150" lvl="0" marL="457200" rtl="0" algn="l">
              <a:spcBef>
                <a:spcPts val="0"/>
              </a:spcBef>
              <a:spcAft>
                <a:spcPts val="0"/>
              </a:spcAft>
              <a:buSzPts val="1300"/>
              <a:buChar char="●"/>
            </a:pPr>
            <a:r>
              <a:rPr lang="en-GB"/>
              <a:t>Data Understanding: Critical to address data preparation challenges early in the process</a:t>
            </a:r>
            <a:endParaRPr/>
          </a:p>
          <a:p>
            <a:pPr indent="-311150" lvl="0" marL="457200" rtl="0" algn="l">
              <a:spcBef>
                <a:spcPts val="0"/>
              </a:spcBef>
              <a:spcAft>
                <a:spcPts val="0"/>
              </a:spcAft>
              <a:buSzPts val="1300"/>
              <a:buChar char="●"/>
            </a:pPr>
            <a:r>
              <a:rPr lang="en-GB"/>
              <a:t>Effective Communication: Key to overcoming international collaboration hurdles</a:t>
            </a:r>
            <a:endParaRPr/>
          </a:p>
          <a:p>
            <a:pPr indent="-311150" lvl="0" marL="457200" rtl="0" algn="l">
              <a:spcBef>
                <a:spcPts val="0"/>
              </a:spcBef>
              <a:spcAft>
                <a:spcPts val="0"/>
              </a:spcAft>
              <a:buSzPts val="1300"/>
              <a:buChar char="●"/>
            </a:pPr>
            <a:r>
              <a:rPr lang="en-GB"/>
              <a:t>Prioritization: Necessary for achieving project goals alongside academic responsibilities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4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Conclusion</a:t>
            </a:r>
            <a:endParaRPr/>
          </a:p>
        </p:txBody>
      </p:sp>
      <p:sp>
        <p:nvSpPr>
          <p:cNvPr id="413" name="Google Shape;413;p4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Successfully implemented an unsupervised anomaly detection system on large-scale turbine sensor data</a:t>
            </a:r>
            <a:endParaRPr/>
          </a:p>
          <a:p>
            <a:pPr indent="-311150" lvl="0" marL="457200" rtl="0" algn="l">
              <a:spcBef>
                <a:spcPts val="0"/>
              </a:spcBef>
              <a:spcAft>
                <a:spcPts val="0"/>
              </a:spcAft>
              <a:buSzPts val="1300"/>
              <a:buChar char="●"/>
            </a:pPr>
            <a:r>
              <a:rPr lang="en-GB"/>
              <a:t>Visual validation and statistical comparison confirmed the model’s ability to isolate abnormal behavior</a:t>
            </a:r>
            <a:endParaRPr/>
          </a:p>
          <a:p>
            <a:pPr indent="-311150" lvl="0" marL="457200" rtl="0" algn="l">
              <a:spcBef>
                <a:spcPts val="0"/>
              </a:spcBef>
              <a:spcAft>
                <a:spcPts val="0"/>
              </a:spcAft>
              <a:buSzPts val="1300"/>
              <a:buChar char="●"/>
            </a:pPr>
            <a:r>
              <a:rPr lang="en-GB"/>
              <a:t>This system supports proactive maintenance strategies to enhance turbine performance and reduce downtime</a:t>
            </a:r>
            <a:endParaRPr/>
          </a:p>
          <a:p>
            <a:pPr indent="-311150" lvl="0" marL="457200" rtl="0" algn="l">
              <a:spcBef>
                <a:spcPts val="0"/>
              </a:spcBef>
              <a:spcAft>
                <a:spcPts val="0"/>
              </a:spcAft>
              <a:buSzPts val="1300"/>
              <a:buChar char="●"/>
            </a:pPr>
            <a:r>
              <a:rPr lang="en-GB"/>
              <a:t>Future work could involve decoding status codes or obtaining labeled failure events for supervised learning</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1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Purpose:</a:t>
            </a:r>
            <a:endParaRPr/>
          </a:p>
          <a:p>
            <a:pPr indent="-298450" lvl="1" marL="914400" rtl="0" algn="l">
              <a:spcBef>
                <a:spcPts val="0"/>
              </a:spcBef>
              <a:spcAft>
                <a:spcPts val="0"/>
              </a:spcAft>
              <a:buSzPts val="1100"/>
              <a:buChar char="○"/>
            </a:pPr>
            <a:r>
              <a:rPr lang="en-GB"/>
              <a:t>Developing an anomaly detection system for wind turbines</a:t>
            </a:r>
            <a:endParaRPr/>
          </a:p>
          <a:p>
            <a:pPr indent="-298450" lvl="1" marL="914400" rtl="0" algn="l">
              <a:spcBef>
                <a:spcPts val="0"/>
              </a:spcBef>
              <a:spcAft>
                <a:spcPts val="0"/>
              </a:spcAft>
              <a:buSzPts val="1100"/>
              <a:buChar char="○"/>
            </a:pPr>
            <a:r>
              <a:rPr lang="en-GB"/>
              <a:t>Proactive maintenance of potential equipment failures to optimize maintenance</a:t>
            </a:r>
            <a:endParaRPr/>
          </a:p>
          <a:p>
            <a:pPr indent="-311150" lvl="0" marL="457200" rtl="0" algn="l">
              <a:spcBef>
                <a:spcPts val="0"/>
              </a:spcBef>
              <a:spcAft>
                <a:spcPts val="0"/>
              </a:spcAft>
              <a:buSzPts val="1300"/>
              <a:buChar char="●"/>
            </a:pPr>
            <a:r>
              <a:rPr lang="en-GB"/>
              <a:t>Business Impact:</a:t>
            </a:r>
            <a:endParaRPr/>
          </a:p>
          <a:p>
            <a:pPr indent="-298450" lvl="1" marL="914400" rtl="0" algn="l">
              <a:spcBef>
                <a:spcPts val="0"/>
              </a:spcBef>
              <a:spcAft>
                <a:spcPts val="0"/>
              </a:spcAft>
              <a:buSzPts val="1100"/>
              <a:buChar char="○"/>
            </a:pPr>
            <a:r>
              <a:rPr lang="en-GB"/>
              <a:t>Enhance operational efficiency and reduce maintenance costs</a:t>
            </a:r>
            <a:endParaRPr/>
          </a:p>
          <a:p>
            <a:pPr indent="-298450" lvl="1" marL="914400" rtl="0" algn="l">
              <a:spcBef>
                <a:spcPts val="0"/>
              </a:spcBef>
              <a:spcAft>
                <a:spcPts val="0"/>
              </a:spcAft>
              <a:buSzPts val="1100"/>
              <a:buChar char="○"/>
            </a:pPr>
            <a:r>
              <a:rPr lang="en-GB"/>
              <a:t>Improve reliability and lifespan of wind turbine</a:t>
            </a:r>
            <a:endParaRPr/>
          </a:p>
        </p:txBody>
      </p:sp>
      <p:sp>
        <p:nvSpPr>
          <p:cNvPr id="250" name="Google Shape;250;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46"/>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Q&amp;A</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0"/>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Original Project Overview</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Original Project Overview</a:t>
            </a:r>
            <a:endParaRPr/>
          </a:p>
        </p:txBody>
      </p:sp>
      <p:sp>
        <p:nvSpPr>
          <p:cNvPr id="261" name="Google Shape;261;p2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Objective:</a:t>
            </a:r>
            <a:r>
              <a:rPr lang="en-GB"/>
              <a:t> Develop machine learning models to predict wind turbine failures.</a:t>
            </a:r>
            <a:endParaRPr/>
          </a:p>
          <a:p>
            <a:pPr indent="-311150" lvl="0" marL="457200" rtl="0" algn="l">
              <a:spcBef>
                <a:spcPts val="0"/>
              </a:spcBef>
              <a:spcAft>
                <a:spcPts val="0"/>
              </a:spcAft>
              <a:buSzPts val="1300"/>
              <a:buChar char="●"/>
            </a:pPr>
            <a:r>
              <a:rPr lang="en-GB"/>
              <a:t>Dataset: Utilized “ReneWind” dataset, compromising operational data, including sensor data and maintenance records</a:t>
            </a:r>
            <a:endParaRPr/>
          </a:p>
          <a:p>
            <a:pPr indent="-311150" lvl="0" marL="457200" rtl="0" algn="l">
              <a:spcBef>
                <a:spcPts val="0"/>
              </a:spcBef>
              <a:spcAft>
                <a:spcPts val="0"/>
              </a:spcAft>
              <a:buSzPts val="1300"/>
              <a:buChar char="●"/>
            </a:pPr>
            <a:r>
              <a:rPr lang="en-GB"/>
              <a:t>Model Development: Implemented and compared various machine learning algorithms</a:t>
            </a:r>
            <a:endParaRPr/>
          </a:p>
          <a:p>
            <a:pPr indent="-311150" lvl="0" marL="457200" rtl="0" algn="l">
              <a:spcBef>
                <a:spcPts val="0"/>
              </a:spcBef>
              <a:spcAft>
                <a:spcPts val="0"/>
              </a:spcAft>
              <a:buSzPts val="1300"/>
              <a:buChar char="●"/>
            </a:pPr>
            <a:r>
              <a:rPr lang="en-GB"/>
              <a:t>Model Evaluation: Assessed models to determine the most effective approach</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2"/>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GB"/>
              <a:t>Updates and Improvements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Updated Project Proposal</a:t>
            </a:r>
            <a:endParaRPr/>
          </a:p>
        </p:txBody>
      </p:sp>
      <p:sp>
        <p:nvSpPr>
          <p:cNvPr id="272" name="Google Shape;272;p23"/>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Objectives: Develop a proactive anomaly detection system for wind turbines</a:t>
            </a:r>
            <a:endParaRPr/>
          </a:p>
          <a:p>
            <a:pPr indent="-311150" lvl="0" marL="457200" rtl="0" algn="l">
              <a:spcBef>
                <a:spcPts val="0"/>
              </a:spcBef>
              <a:spcAft>
                <a:spcPts val="0"/>
              </a:spcAft>
              <a:buSzPts val="1300"/>
              <a:buChar char="●"/>
            </a:pPr>
            <a:r>
              <a:rPr lang="en-GB"/>
              <a:t>Anticipated Outcome: Reduced downtime, enhanced maintenance strategies, lower costs</a:t>
            </a:r>
            <a:endParaRPr/>
          </a:p>
          <a:p>
            <a:pPr indent="-311150" lvl="0" marL="457200" rtl="0" algn="l">
              <a:spcBef>
                <a:spcPts val="0"/>
              </a:spcBef>
              <a:spcAft>
                <a:spcPts val="0"/>
              </a:spcAft>
              <a:buSzPts val="1300"/>
              <a:buChar char="●"/>
            </a:pPr>
            <a:r>
              <a:rPr lang="en-GB"/>
              <a:t>Key Improvements:</a:t>
            </a:r>
            <a:endParaRPr/>
          </a:p>
          <a:p>
            <a:pPr indent="-298450" lvl="1" marL="914400" rtl="0" algn="l">
              <a:spcBef>
                <a:spcPts val="0"/>
              </a:spcBef>
              <a:spcAft>
                <a:spcPts val="0"/>
              </a:spcAft>
              <a:buSzPts val="1100"/>
              <a:buChar char="○"/>
            </a:pPr>
            <a:r>
              <a:rPr lang="en-GB"/>
              <a:t>Shifting from energy output prediction to anomaly detection</a:t>
            </a:r>
            <a:endParaRPr/>
          </a:p>
          <a:p>
            <a:pPr indent="-298450" lvl="1" marL="914400" rtl="0" algn="l">
              <a:spcBef>
                <a:spcPts val="0"/>
              </a:spcBef>
              <a:spcAft>
                <a:spcPts val="0"/>
              </a:spcAft>
              <a:buSzPts val="1100"/>
              <a:buChar char="○"/>
            </a:pPr>
            <a:r>
              <a:rPr lang="en-GB"/>
              <a:t>Switched to unsupervised machine learning  using Isolation Forest to detect  anomalous  turbine behavior - a practical solution given the lack of failure labels in the dataset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Mining Scope</a:t>
            </a:r>
            <a:endParaRPr/>
          </a:p>
        </p:txBody>
      </p:sp>
      <p:sp>
        <p:nvSpPr>
          <p:cNvPr id="278" name="Google Shape;278;p2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Goals:</a:t>
            </a:r>
            <a:endParaRPr/>
          </a:p>
          <a:p>
            <a:pPr indent="-298450" lvl="1" marL="914400" rtl="0" algn="l">
              <a:spcBef>
                <a:spcPts val="0"/>
              </a:spcBef>
              <a:spcAft>
                <a:spcPts val="0"/>
              </a:spcAft>
              <a:buSzPts val="1100"/>
              <a:buChar char="○"/>
            </a:pPr>
            <a:r>
              <a:rPr lang="en-GB"/>
              <a:t>Clean and process sensor data</a:t>
            </a:r>
            <a:endParaRPr/>
          </a:p>
          <a:p>
            <a:pPr indent="-298450" lvl="1" marL="914400" rtl="0" algn="l">
              <a:spcBef>
                <a:spcPts val="0"/>
              </a:spcBef>
              <a:spcAft>
                <a:spcPts val="0"/>
              </a:spcAft>
              <a:buSzPts val="1100"/>
              <a:buChar char="○"/>
            </a:pPr>
            <a:r>
              <a:rPr lang="en-GB"/>
              <a:t>Model development for anomaly detection</a:t>
            </a:r>
            <a:endParaRPr/>
          </a:p>
          <a:p>
            <a:pPr indent="-311150" lvl="0" marL="457200" rtl="0" algn="l">
              <a:spcBef>
                <a:spcPts val="0"/>
              </a:spcBef>
              <a:spcAft>
                <a:spcPts val="0"/>
              </a:spcAft>
              <a:buSzPts val="1300"/>
              <a:buChar char="●"/>
            </a:pPr>
            <a:r>
              <a:rPr lang="en-GB"/>
              <a:t>Success Criteria:</a:t>
            </a:r>
            <a:endParaRPr/>
          </a:p>
          <a:p>
            <a:pPr indent="-298450" lvl="1" marL="914400" rtl="0" algn="l">
              <a:spcBef>
                <a:spcPts val="0"/>
              </a:spcBef>
              <a:spcAft>
                <a:spcPts val="0"/>
              </a:spcAft>
              <a:buSzPts val="1100"/>
              <a:buChar char="○"/>
            </a:pPr>
            <a:r>
              <a:rPr lang="en-GB"/>
              <a:t>Visual validation through anomaly overlays on time series plots</a:t>
            </a:r>
            <a:endParaRPr/>
          </a:p>
          <a:p>
            <a:pPr indent="-298450" lvl="1" marL="914400" rtl="0" algn="l">
              <a:spcBef>
                <a:spcPts val="0"/>
              </a:spcBef>
              <a:spcAft>
                <a:spcPts val="0"/>
              </a:spcAft>
              <a:buSzPts val="1100"/>
              <a:buChar char="○"/>
            </a:pPr>
            <a:r>
              <a:rPr lang="en-GB"/>
              <a:t>Score distribution separation</a:t>
            </a:r>
            <a:endParaRPr/>
          </a:p>
          <a:p>
            <a:pPr indent="-298450" lvl="1" marL="914400" rtl="0" algn="l">
              <a:spcBef>
                <a:spcPts val="0"/>
              </a:spcBef>
              <a:spcAft>
                <a:spcPts val="0"/>
              </a:spcAft>
              <a:buSzPts val="1100"/>
              <a:buChar char="○"/>
            </a:pPr>
            <a:r>
              <a:rPr lang="en-GB"/>
              <a:t>Statistical comparison between anomalies and normal behavior</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 Collection and Description</a:t>
            </a:r>
            <a:endParaRPr/>
          </a:p>
        </p:txBody>
      </p:sp>
      <p:sp>
        <p:nvSpPr>
          <p:cNvPr id="284" name="Google Shape;284;p2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Dataset Selection:</a:t>
            </a:r>
            <a:endParaRPr/>
          </a:p>
          <a:p>
            <a:pPr indent="-298450" lvl="1" marL="914400" rtl="0" algn="l">
              <a:spcBef>
                <a:spcPts val="0"/>
              </a:spcBef>
              <a:spcAft>
                <a:spcPts val="0"/>
              </a:spcAft>
              <a:buSzPts val="1100"/>
              <a:buChar char="○"/>
            </a:pPr>
            <a:r>
              <a:rPr lang="en-GB"/>
              <a:t>Used SCADA dataset from Aventa AV-7 Wind Turbine</a:t>
            </a:r>
            <a:endParaRPr/>
          </a:p>
          <a:p>
            <a:pPr indent="-298450" lvl="1" marL="914400" rtl="0" algn="l">
              <a:spcBef>
                <a:spcPts val="0"/>
              </a:spcBef>
              <a:spcAft>
                <a:spcPts val="0"/>
              </a:spcAft>
              <a:buSzPts val="1100"/>
              <a:buChar char="○"/>
            </a:pPr>
            <a:r>
              <a:rPr lang="en-GB"/>
              <a:t>Sourced from Zenodo, covering January 2022 to July 2023</a:t>
            </a:r>
            <a:endParaRPr/>
          </a:p>
          <a:p>
            <a:pPr indent="-311150" lvl="0" marL="457200" rtl="0" algn="l">
              <a:spcBef>
                <a:spcPts val="0"/>
              </a:spcBef>
              <a:spcAft>
                <a:spcPts val="0"/>
              </a:spcAft>
              <a:buSzPts val="1300"/>
              <a:buChar char="●"/>
            </a:pPr>
            <a:r>
              <a:rPr lang="en-GB"/>
              <a:t>Collection Methodology:</a:t>
            </a:r>
            <a:endParaRPr/>
          </a:p>
          <a:p>
            <a:pPr indent="-298450" lvl="1" marL="914400" rtl="0" algn="l">
              <a:spcBef>
                <a:spcPts val="0"/>
              </a:spcBef>
              <a:spcAft>
                <a:spcPts val="0"/>
              </a:spcAft>
              <a:buSzPts val="1100"/>
              <a:buChar char="○"/>
            </a:pPr>
            <a:r>
              <a:rPr lang="en-GB"/>
              <a:t>Downloaded via Python from Zenodo</a:t>
            </a:r>
            <a:endParaRPr/>
          </a:p>
          <a:p>
            <a:pPr indent="-298450" lvl="1" marL="914400" rtl="0" algn="l">
              <a:spcBef>
                <a:spcPts val="0"/>
              </a:spcBef>
              <a:spcAft>
                <a:spcPts val="0"/>
              </a:spcAft>
              <a:buSzPts val="1100"/>
              <a:buChar char="○"/>
            </a:pPr>
            <a:r>
              <a:rPr lang="en-GB"/>
              <a:t>Metadata files were included to provide context for SCADA measurements</a:t>
            </a:r>
            <a:endParaRPr/>
          </a:p>
          <a:p>
            <a:pPr indent="-298450" lvl="1" marL="914400" rtl="0" algn="l">
              <a:spcBef>
                <a:spcPts val="0"/>
              </a:spcBef>
              <a:spcAft>
                <a:spcPts val="0"/>
              </a:spcAft>
              <a:buSzPts val="1100"/>
              <a:buChar char="○"/>
            </a:pPr>
            <a:r>
              <a:rPr lang="en-GB"/>
              <a:t>Includes operational and environmental turbine parameters sampled at 1-second intervals</a:t>
            </a:r>
            <a:endParaRPr/>
          </a:p>
          <a:p>
            <a:pPr indent="-311150" lvl="0" marL="457200" rtl="0" algn="l">
              <a:spcBef>
                <a:spcPts val="0"/>
              </a:spcBef>
              <a:spcAft>
                <a:spcPts val="0"/>
              </a:spcAft>
              <a:buSzPts val="1300"/>
              <a:buChar char="●"/>
            </a:pPr>
            <a:r>
              <a:rPr lang="en-GB"/>
              <a:t>Data Structure:</a:t>
            </a:r>
            <a:endParaRPr/>
          </a:p>
          <a:p>
            <a:pPr indent="-298450" lvl="1" marL="914400" rtl="0" algn="l">
              <a:spcBef>
                <a:spcPts val="0"/>
              </a:spcBef>
              <a:spcAft>
                <a:spcPts val="0"/>
              </a:spcAft>
              <a:buSzPts val="1100"/>
              <a:buChar char="○"/>
            </a:pPr>
            <a:r>
              <a:rPr lang="en-GB"/>
              <a:t>Size: Approximately 39.7 million records, 11 columns</a:t>
            </a:r>
            <a:endParaRPr/>
          </a:p>
          <a:p>
            <a:pPr indent="-298450" lvl="1" marL="914400" rtl="0" algn="l">
              <a:spcBef>
                <a:spcPts val="0"/>
              </a:spcBef>
              <a:spcAft>
                <a:spcPts val="0"/>
              </a:spcAft>
              <a:buSzPts val="1100"/>
              <a:buChar char="○"/>
            </a:pPr>
            <a:r>
              <a:rPr lang="en-GB"/>
              <a:t>Key Features: Datetime, Rotor Speed, Generator Temperature, Wind Speed, Power Output and more</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